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0" r:id="rId2"/>
    <p:sldId id="260" r:id="rId3"/>
    <p:sldId id="261" r:id="rId4"/>
    <p:sldId id="262" r:id="rId5"/>
    <p:sldId id="300" r:id="rId6"/>
    <p:sldId id="301" r:id="rId7"/>
    <p:sldId id="304" r:id="rId8"/>
    <p:sldId id="335" r:id="rId9"/>
    <p:sldId id="303" r:id="rId10"/>
    <p:sldId id="305" r:id="rId11"/>
    <p:sldId id="309" r:id="rId12"/>
    <p:sldId id="308" r:id="rId13"/>
    <p:sldId id="334" r:id="rId14"/>
    <p:sldId id="310" r:id="rId15"/>
    <p:sldId id="311" r:id="rId16"/>
    <p:sldId id="312" r:id="rId17"/>
    <p:sldId id="313" r:id="rId18"/>
    <p:sldId id="315" r:id="rId19"/>
    <p:sldId id="320" r:id="rId20"/>
    <p:sldId id="319" r:id="rId21"/>
    <p:sldId id="321" r:id="rId22"/>
    <p:sldId id="322" r:id="rId23"/>
    <p:sldId id="323" r:id="rId24"/>
    <p:sldId id="324" r:id="rId25"/>
    <p:sldId id="326" r:id="rId26"/>
    <p:sldId id="339" r:id="rId27"/>
    <p:sldId id="331" r:id="rId28"/>
    <p:sldId id="329" r:id="rId29"/>
    <p:sldId id="338" r:id="rId30"/>
    <p:sldId id="273" r:id="rId3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AFE"/>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30" autoAdjust="0"/>
    <p:restoredTop sz="94660"/>
  </p:normalViewPr>
  <p:slideViewPr>
    <p:cSldViewPr snapToGrid="0" showGuides="1">
      <p:cViewPr varScale="1">
        <p:scale>
          <a:sx n="108" d="100"/>
          <a:sy n="108" d="100"/>
        </p:scale>
        <p:origin x="114" y="282"/>
      </p:cViewPr>
      <p:guideLst>
        <p:guide orient="horz" pos="2183"/>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10/04/2023</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10/04/2023</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C94003-503E-4208-8F31-5EF172126E34}"/>
              </a:ext>
            </a:extLst>
          </p:cNvPr>
          <p:cNvSpPr txBox="1"/>
          <p:nvPr/>
        </p:nvSpPr>
        <p:spPr>
          <a:xfrm>
            <a:off x="450544" y="4324351"/>
            <a:ext cx="4165844" cy="1131848"/>
          </a:xfrm>
          <a:prstGeom prst="rect">
            <a:avLst/>
          </a:prstGeom>
          <a:noFill/>
        </p:spPr>
        <p:txBody>
          <a:bodyPr wrap="square" rtlCol="0">
            <a:spAutoFit/>
          </a:bodyPr>
          <a:lstStyle/>
          <a:p>
            <a:pPr>
              <a:lnSpc>
                <a:spcPct val="150000"/>
              </a:lnSpc>
            </a:pPr>
            <a:r>
              <a:rPr lang="en-US" sz="2400" b="1" dirty="0">
                <a:latin typeface="Arial" panose="020B0604020202020204" pitchFamily="34" charset="0"/>
                <a:cs typeface="Arial" panose="020B0604020202020204" pitchFamily="34" charset="0"/>
              </a:rPr>
              <a:t>SVTH</a:t>
            </a:r>
            <a:r>
              <a:rPr lang="en-US" sz="2400" b="1">
                <a:latin typeface="Arial" panose="020B0604020202020204" pitchFamily="34" charset="0"/>
                <a:cs typeface="Arial" panose="020B0604020202020204" pitchFamily="34" charset="0"/>
              </a:rPr>
              <a:t>: Nguyễn Thị Hạnh</a:t>
            </a:r>
            <a:endParaRPr lang="en-US" sz="2400" b="1" dirty="0">
              <a:latin typeface="Arial" panose="020B0604020202020204" pitchFamily="34" charset="0"/>
              <a:cs typeface="Arial" panose="020B0604020202020204" pitchFamily="34" charset="0"/>
            </a:endParaRPr>
          </a:p>
          <a:p>
            <a:pPr>
              <a:lnSpc>
                <a:spcPct val="150000"/>
              </a:lnSpc>
            </a:pPr>
            <a:r>
              <a:rPr lang="en-US" sz="2400" b="1" dirty="0">
                <a:latin typeface="Arial" panose="020B0604020202020204" pitchFamily="34" charset="0"/>
                <a:cs typeface="Arial" panose="020B0604020202020204" pitchFamily="34" charset="0"/>
              </a:rPr>
              <a:t>GVHD</a:t>
            </a:r>
            <a:r>
              <a:rPr lang="en-US" sz="2400" b="1">
                <a:latin typeface="Arial" panose="020B0604020202020204" pitchFamily="34" charset="0"/>
                <a:cs typeface="Arial" panose="020B0604020202020204" pitchFamily="34" charset="0"/>
              </a:rPr>
              <a:t>: Nguyễn Thu Hương</a:t>
            </a:r>
            <a:endParaRPr lang="vi-VN" sz="24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0" y="274265"/>
            <a:ext cx="7037293"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THỰC TẬP CỞ SỞ</a:t>
            </a:r>
            <a:endParaRPr lang="vi-VN" sz="5400" b="1">
              <a:solidFill>
                <a:srgbClr val="438AFE"/>
              </a:solidFill>
              <a:latin typeface="Arial" panose="020B0604020202020204" pitchFamily="34" charset="0"/>
              <a:cs typeface="Arial" panose="020B0604020202020204" pitchFamily="34"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4" name="Hộp Văn bản 3">
            <a:extLst>
              <a:ext uri="{FF2B5EF4-FFF2-40B4-BE49-F238E27FC236}">
                <a16:creationId xmlns:a16="http://schemas.microsoft.com/office/drawing/2014/main" id="{0F6F97B9-E6A4-4C4C-9B34-06BDC2C6A073}"/>
              </a:ext>
            </a:extLst>
          </p:cNvPr>
          <p:cNvSpPr txBox="1"/>
          <p:nvPr/>
        </p:nvSpPr>
        <p:spPr>
          <a:xfrm>
            <a:off x="450544" y="1753926"/>
            <a:ext cx="4930509" cy="2597827"/>
          </a:xfrm>
          <a:prstGeom prst="rect">
            <a:avLst/>
          </a:prstGeom>
          <a:noFill/>
        </p:spPr>
        <p:txBody>
          <a:bodyPr wrap="square" rtlCol="0">
            <a:spAutoFit/>
          </a:bodyPr>
          <a:lstStyle/>
          <a:p>
            <a:pPr>
              <a:lnSpc>
                <a:spcPct val="150000"/>
              </a:lnSpc>
            </a:pPr>
            <a:r>
              <a:rPr lang="en-US" sz="2800" b="1">
                <a:latin typeface="Arial" panose="020B0604020202020204" pitchFamily="34" charset="0"/>
                <a:cs typeface="Arial" panose="020B0604020202020204" pitchFamily="34" charset="0"/>
              </a:rPr>
              <a:t>BÁO CÁO KẾT QUẢ TÌM HIỂU VỀ C# VÀ THIẾT KẾ PHẦN MỀM QUẢN LÝ QUÁN CAFE SC</a:t>
            </a:r>
            <a:endParaRPr lang="vi-VN" sz="2800" b="1">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2374502897"/>
                  </p:ext>
                </p:extLst>
              </p:nvPr>
            </p:nvGraphicFramePr>
            <p:xfrm>
              <a:off x="5496652" y="312317"/>
              <a:ext cx="5926490" cy="5869413"/>
            </p:xfrm>
            <a:graphic>
              <a:graphicData uri="http://schemas.microsoft.com/office/drawing/2017/model3d">
                <am3d:model3d r:embed="rId2">
                  <am3d:spPr>
                    <a:xfrm>
                      <a:off x="0" y="0"/>
                      <a:ext cx="5926490" cy="5869413"/>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427016" ay="1520119" az="640786"/>
                    <am3d:postTrans dx="0" dy="0" dz="0"/>
                  </am3d:trans>
                  <am3d:raster rName="Office3DRenderer" rVer="16.0.8326">
                    <am3d:blip r:embed="rId3"/>
                  </am3d:raster>
                  <am3d:objViewport viewportSz="70109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5496652" y="312317"/>
                <a:ext cx="5926490" cy="5869413"/>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26" name="Hình Bầu dục 25">
            <a:extLst>
              <a:ext uri="{FF2B5EF4-FFF2-40B4-BE49-F238E27FC236}">
                <a16:creationId xmlns:a16="http://schemas.microsoft.com/office/drawing/2014/main" id="{E378D0AB-8528-4749-95F8-834D9D014C0B}"/>
              </a:ext>
            </a:extLst>
          </p:cNvPr>
          <p:cNvSpPr/>
          <p:nvPr/>
        </p:nvSpPr>
        <p:spPr>
          <a:xfrm>
            <a:off x="-2289521" y="5458316"/>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8468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358832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Xác</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định</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yêu</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cầu</a:t>
            </a:r>
            <a:endParaRPr lang="en-US" sz="2800" b="1">
              <a:solidFill>
                <a:schemeClr val="bg1"/>
              </a:solidFill>
              <a:latin typeface="Arial" panose="020B0604020202020204" pitchFamily="34" charset="0"/>
              <a:cs typeface="Arial" panose="020B0604020202020204" pitchFamily="34" charset="0"/>
            </a:endParaRPr>
          </a:p>
        </p:txBody>
      </p:sp>
      <p:sp>
        <p:nvSpPr>
          <p:cNvPr id="12" name="Chevron 11"/>
          <p:cNvSpPr/>
          <p:nvPr/>
        </p:nvSpPr>
        <p:spPr>
          <a:xfrm>
            <a:off x="3418059" y="0"/>
            <a:ext cx="4136838" cy="955964"/>
          </a:xfrm>
          <a:prstGeom prst="chevron">
            <a:avLst/>
          </a:prstGeom>
          <a:solidFill>
            <a:schemeClr val="accent6">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solidFill>
                  <a:schemeClr val="tx2">
                    <a:lumMod val="75000"/>
                  </a:schemeClr>
                </a:solidFill>
                <a:latin typeface="Arial" panose="020B0604020202020204" pitchFamily="34" charset="0"/>
                <a:cs typeface="Arial" panose="020B0604020202020204" pitchFamily="34" charset="0"/>
              </a:rPr>
              <a:t>Yêu </a:t>
            </a:r>
            <a:r>
              <a:rPr lang="en-US" sz="2400" err="1">
                <a:solidFill>
                  <a:schemeClr val="tx2">
                    <a:lumMod val="75000"/>
                  </a:schemeClr>
                </a:solidFill>
                <a:latin typeface="Arial" panose="020B0604020202020204" pitchFamily="34" charset="0"/>
                <a:cs typeface="Arial" panose="020B0604020202020204" pitchFamily="34" charset="0"/>
              </a:rPr>
              <a:t>cầu</a:t>
            </a:r>
            <a:r>
              <a:rPr lang="en-US" sz="2400">
                <a:solidFill>
                  <a:schemeClr val="tx2">
                    <a:lumMod val="75000"/>
                  </a:schemeClr>
                </a:solidFill>
                <a:latin typeface="Arial" panose="020B0604020202020204" pitchFamily="34" charset="0"/>
                <a:cs typeface="Arial" panose="020B0604020202020204" pitchFamily="34" charset="0"/>
              </a:rPr>
              <a:t> </a:t>
            </a:r>
            <a:r>
              <a:rPr lang="en-US" sz="2400" err="1">
                <a:solidFill>
                  <a:schemeClr val="tx2">
                    <a:lumMod val="75000"/>
                  </a:schemeClr>
                </a:solidFill>
                <a:latin typeface="Arial" panose="020B0604020202020204" pitchFamily="34" charset="0"/>
                <a:cs typeface="Arial" panose="020B0604020202020204" pitchFamily="34" charset="0"/>
              </a:rPr>
              <a:t>chức</a:t>
            </a:r>
            <a:r>
              <a:rPr lang="en-US" sz="2400">
                <a:solidFill>
                  <a:schemeClr val="tx2">
                    <a:lumMod val="75000"/>
                  </a:schemeClr>
                </a:solidFill>
                <a:latin typeface="Arial" panose="020B0604020202020204" pitchFamily="34" charset="0"/>
                <a:cs typeface="Arial" panose="020B0604020202020204" pitchFamily="34" charset="0"/>
              </a:rPr>
              <a:t> </a:t>
            </a:r>
            <a:r>
              <a:rPr lang="en-US" sz="2400" err="1">
                <a:solidFill>
                  <a:schemeClr val="tx2">
                    <a:lumMod val="75000"/>
                  </a:schemeClr>
                </a:solidFill>
                <a:latin typeface="Arial" panose="020B0604020202020204" pitchFamily="34" charset="0"/>
                <a:cs typeface="Arial" panose="020B0604020202020204" pitchFamily="34" charset="0"/>
              </a:rPr>
              <a:t>năng</a:t>
            </a:r>
            <a:endParaRPr lang="en-US" sz="2400">
              <a:solidFill>
                <a:schemeClr val="tx2">
                  <a:lumMod val="75000"/>
                </a:schemeClr>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02516FC6-8997-4421-B036-23C3DEF047C8}"/>
              </a:ext>
            </a:extLst>
          </p:cNvPr>
          <p:cNvSpPr/>
          <p:nvPr/>
        </p:nvSpPr>
        <p:spPr>
          <a:xfrm>
            <a:off x="694875" y="1374820"/>
            <a:ext cx="4963243" cy="5080715"/>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FFA1018-689E-4982-89EE-411AB817011F}"/>
              </a:ext>
            </a:extLst>
          </p:cNvPr>
          <p:cNvSpPr txBox="1"/>
          <p:nvPr/>
        </p:nvSpPr>
        <p:spPr>
          <a:xfrm>
            <a:off x="951378" y="1514520"/>
            <a:ext cx="4450235" cy="5355312"/>
          </a:xfrm>
          <a:prstGeom prst="rect">
            <a:avLst/>
          </a:prstGeom>
          <a:noFill/>
        </p:spPr>
        <p:txBody>
          <a:bodyPr wrap="square" rtlCol="0">
            <a:spAutoFit/>
          </a:bodyPr>
          <a:lstStyle/>
          <a:p>
            <a:pPr>
              <a:lnSpc>
                <a:spcPct val="150000"/>
              </a:lnSpc>
            </a:pPr>
            <a:r>
              <a:rPr lang="en-US" sz="2400" b="1" err="1">
                <a:latin typeface="Arial" panose="020B0604020202020204" pitchFamily="34" charset="0"/>
                <a:cs typeface="Arial" panose="020B0604020202020204" pitchFamily="34" charset="0"/>
              </a:rPr>
              <a:t>Quản</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lý</a:t>
            </a:r>
            <a:r>
              <a:rPr lang="en-US" sz="2400" b="1">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Đăng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nhập</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Quản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lý</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tài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khoản</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Quản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lý</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đồ</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ăn</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Quản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lý</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bàn</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Quản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lý</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danh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mục</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Thống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kê</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Và</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các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chức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năng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của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nhân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viên</a:t>
            </a:r>
            <a:endParaRPr lang="en-US" sz="2400">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C4522EFD-9350-4F21-82DC-B8D88ADD1B1D}"/>
              </a:ext>
            </a:extLst>
          </p:cNvPr>
          <p:cNvSpPr/>
          <p:nvPr/>
        </p:nvSpPr>
        <p:spPr>
          <a:xfrm>
            <a:off x="6533882" y="1366829"/>
            <a:ext cx="4963243" cy="5080715"/>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6D180404-E79C-4334-9185-72E588BEB867}"/>
              </a:ext>
            </a:extLst>
          </p:cNvPr>
          <p:cNvSpPr txBox="1"/>
          <p:nvPr/>
        </p:nvSpPr>
        <p:spPr>
          <a:xfrm>
            <a:off x="7176655" y="1514520"/>
            <a:ext cx="3357676" cy="3693319"/>
          </a:xfrm>
          <a:prstGeom prst="rect">
            <a:avLst/>
          </a:prstGeom>
          <a:noFill/>
        </p:spPr>
        <p:txBody>
          <a:bodyPr wrap="square" rtlCol="0">
            <a:spAutoFit/>
          </a:bodyPr>
          <a:lstStyle/>
          <a:p>
            <a:pPr>
              <a:lnSpc>
                <a:spcPct val="150000"/>
              </a:lnSpc>
            </a:pPr>
            <a:r>
              <a:rPr lang="en-US" sz="2400" b="1" err="1">
                <a:latin typeface="Arial" panose="020B0604020202020204" pitchFamily="34" charset="0"/>
                <a:cs typeface="Arial" panose="020B0604020202020204" pitchFamily="34" charset="0"/>
              </a:rPr>
              <a:t>Nhân</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viên</a:t>
            </a:r>
            <a:r>
              <a:rPr lang="en-US" sz="2400" b="1">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Đăng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nhập</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Thêm</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món</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Thanh </a:t>
            </a:r>
            <a:r>
              <a:rPr lang="en-US" sz="2400" err="1">
                <a:latin typeface="Arial" panose="020B0604020202020204" pitchFamily="34" charset="0"/>
                <a:cs typeface="Arial" panose="020B0604020202020204" pitchFamily="34" charset="0"/>
              </a:rPr>
              <a:t>toán</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Chuyển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bàn</a:t>
            </a:r>
            <a:endParaRPr lang="en-US"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Thông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tìn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tài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khoản</a:t>
            </a:r>
            <a:endParaRPr lang="en-US" sz="2400">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5978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4" grpId="0"/>
      <p:bldP spid="13"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358832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Xác</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định</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yêu</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cầu</a:t>
            </a:r>
            <a:endParaRPr lang="en-US" sz="2800" b="1">
              <a:solidFill>
                <a:schemeClr val="bg1"/>
              </a:solidFill>
              <a:latin typeface="Arial" panose="020B0604020202020204" pitchFamily="34" charset="0"/>
              <a:cs typeface="Arial" panose="020B0604020202020204" pitchFamily="34" charset="0"/>
            </a:endParaRPr>
          </a:p>
        </p:txBody>
      </p:sp>
      <p:sp>
        <p:nvSpPr>
          <p:cNvPr id="12" name="Chevron 11"/>
          <p:cNvSpPr/>
          <p:nvPr/>
        </p:nvSpPr>
        <p:spPr>
          <a:xfrm>
            <a:off x="3418059" y="0"/>
            <a:ext cx="4021832" cy="955964"/>
          </a:xfrm>
          <a:prstGeom prst="chevron">
            <a:avLst/>
          </a:prstGeom>
          <a:solidFill>
            <a:schemeClr val="accent6">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solidFill>
                  <a:schemeClr val="tx2">
                    <a:lumMod val="75000"/>
                  </a:schemeClr>
                </a:solidFill>
                <a:latin typeface="Arial" panose="020B0604020202020204" pitchFamily="34" charset="0"/>
                <a:cs typeface="Arial" panose="020B0604020202020204" pitchFamily="34" charset="0"/>
              </a:rPr>
              <a:t>Yêu </a:t>
            </a:r>
            <a:r>
              <a:rPr lang="en-US" sz="2400" err="1">
                <a:solidFill>
                  <a:schemeClr val="tx2">
                    <a:lumMod val="75000"/>
                  </a:schemeClr>
                </a:solidFill>
                <a:latin typeface="Arial" panose="020B0604020202020204" pitchFamily="34" charset="0"/>
                <a:cs typeface="Arial" panose="020B0604020202020204" pitchFamily="34" charset="0"/>
              </a:rPr>
              <a:t>cầu</a:t>
            </a:r>
            <a:r>
              <a:rPr lang="en-US" sz="2400">
                <a:solidFill>
                  <a:schemeClr val="tx2">
                    <a:lumMod val="75000"/>
                  </a:schemeClr>
                </a:solidFill>
                <a:latin typeface="Arial" panose="020B0604020202020204" pitchFamily="34" charset="0"/>
                <a:cs typeface="Arial" panose="020B0604020202020204" pitchFamily="34" charset="0"/>
              </a:rPr>
              <a:t> phi </a:t>
            </a:r>
            <a:r>
              <a:rPr lang="en-US" sz="2400" err="1">
                <a:solidFill>
                  <a:schemeClr val="tx2">
                    <a:lumMod val="75000"/>
                  </a:schemeClr>
                </a:solidFill>
                <a:latin typeface="Arial" panose="020B0604020202020204" pitchFamily="34" charset="0"/>
                <a:cs typeface="Arial" panose="020B0604020202020204" pitchFamily="34" charset="0"/>
              </a:rPr>
              <a:t>chức</a:t>
            </a:r>
            <a:r>
              <a:rPr lang="en-US" sz="2400">
                <a:solidFill>
                  <a:schemeClr val="tx2">
                    <a:lumMod val="75000"/>
                  </a:schemeClr>
                </a:solidFill>
                <a:latin typeface="Arial" panose="020B0604020202020204" pitchFamily="34" charset="0"/>
                <a:cs typeface="Arial" panose="020B0604020202020204" pitchFamily="34" charset="0"/>
              </a:rPr>
              <a:t> </a:t>
            </a:r>
            <a:r>
              <a:rPr lang="en-US" sz="2400" err="1">
                <a:solidFill>
                  <a:schemeClr val="tx2">
                    <a:lumMod val="75000"/>
                  </a:schemeClr>
                </a:solidFill>
                <a:latin typeface="Arial" panose="020B0604020202020204" pitchFamily="34" charset="0"/>
                <a:cs typeface="Arial" panose="020B0604020202020204" pitchFamily="34" charset="0"/>
              </a:rPr>
              <a:t>năng</a:t>
            </a:r>
            <a:endParaRPr lang="en-US" sz="2400">
              <a:solidFill>
                <a:schemeClr val="tx2">
                  <a:lumMod val="75000"/>
                </a:schemeClr>
              </a:solidFill>
              <a:latin typeface="Arial" panose="020B0604020202020204" pitchFamily="34" charset="0"/>
              <a:cs typeface="Arial" panose="020B0604020202020204" pitchFamily="34" charset="0"/>
            </a:endParaRPr>
          </a:p>
        </p:txBody>
      </p:sp>
      <p:sp>
        <p:nvSpPr>
          <p:cNvPr id="2" name="Rounded Rectangle 1"/>
          <p:cNvSpPr/>
          <p:nvPr/>
        </p:nvSpPr>
        <p:spPr>
          <a:xfrm>
            <a:off x="2131434" y="1752602"/>
            <a:ext cx="7786257" cy="678872"/>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err="1">
                <a:latin typeface="Arial" panose="020B0604020202020204" pitchFamily="34" charset="0"/>
                <a:cs typeface="Arial" panose="020B0604020202020204" pitchFamily="34" charset="0"/>
              </a:rPr>
              <a:t>Giao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diện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Thân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thiên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dễ</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sử</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dụng</a:t>
            </a:r>
            <a:r>
              <a:rPr lang="en-US" sz="2400">
                <a:latin typeface="Arial" panose="020B0604020202020204" pitchFamily="34" charset="0"/>
                <a:cs typeface="Arial" panose="020B0604020202020204" pitchFamily="34" charset="0"/>
              </a:rPr>
              <a:t>,..</a:t>
            </a:r>
          </a:p>
        </p:txBody>
      </p:sp>
      <p:sp>
        <p:nvSpPr>
          <p:cNvPr id="14" name="Rounded Rectangle 13"/>
          <p:cNvSpPr/>
          <p:nvPr/>
        </p:nvSpPr>
        <p:spPr>
          <a:xfrm>
            <a:off x="2131433" y="2653148"/>
            <a:ext cx="7786258" cy="678872"/>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err="1">
                <a:latin typeface="Arial" panose="020B0604020202020204" pitchFamily="34" charset="0"/>
                <a:cs typeface="Arial" panose="020B0604020202020204" pitchFamily="34" charset="0"/>
              </a:rPr>
              <a:t>Thực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thi</a:t>
            </a:r>
            <a:r>
              <a:rPr lang="en-US" sz="2400">
                <a:latin typeface="Arial" panose="020B0604020202020204" pitchFamily="34" charset="0"/>
                <a:cs typeface="Arial" panose="020B0604020202020204" pitchFamily="34" charset="0"/>
              </a:rPr>
              <a:t> : </a:t>
            </a:r>
            <a:r>
              <a:rPr lang="en-US" sz="2400" err="1">
                <a:latin typeface="Arial" panose="020B0604020202020204" pitchFamily="34" charset="0"/>
                <a:cs typeface="Arial" panose="020B0604020202020204" pitchFamily="34" charset="0"/>
              </a:rPr>
              <a:t>Bảo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mật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dữ</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liệu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độ</a:t>
            </a:r>
            <a:r>
              <a:rPr lang="en-US" sz="2400">
                <a:latin typeface="Arial" panose="020B0604020202020204" pitchFamily="34" charset="0"/>
                <a:cs typeface="Arial" panose="020B0604020202020204" pitchFamily="34" charset="0"/>
              </a:rPr>
              <a:t> tin </a:t>
            </a:r>
            <a:r>
              <a:rPr lang="en-US" sz="2400" err="1">
                <a:latin typeface="Arial" panose="020B0604020202020204" pitchFamily="34" charset="0"/>
                <a:cs typeface="Arial" panose="020B0604020202020204" pitchFamily="34" charset="0"/>
              </a:rPr>
              <a:t>cậy</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ít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xảy</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ra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lỗi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cố</a:t>
            </a:r>
            <a:r>
              <a:rPr lang="en-US" sz="2400">
                <a:latin typeface="Arial" panose="020B0604020202020204" pitchFamily="34" charset="0"/>
                <a:cs typeface="Arial" panose="020B0604020202020204" pitchFamily="34" charset="0"/>
              </a:rPr>
              <a:t>,..</a:t>
            </a:r>
          </a:p>
        </p:txBody>
      </p:sp>
      <p:sp>
        <p:nvSpPr>
          <p:cNvPr id="24" name="Rounded Rectangle 23"/>
          <p:cNvSpPr/>
          <p:nvPr/>
        </p:nvSpPr>
        <p:spPr>
          <a:xfrm>
            <a:off x="2131433" y="3553694"/>
            <a:ext cx="7786258" cy="1212270"/>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vi-VN" sz="2400">
                <a:latin typeface="Arial" panose="020B0604020202020204" pitchFamily="34" charset="0"/>
                <a:cs typeface="Arial" panose="020B0604020202020204" pitchFamily="34" charset="0"/>
              </a:rPr>
              <a:t>Vận hành: Các ràng buộc vật lý, dễ sửa lỗi, fix bug, Đảm bảo tối ưu với môi trường</a:t>
            </a:r>
            <a:r>
              <a:rPr lang="en-US" sz="2400">
                <a:latin typeface="Arial" panose="020B0604020202020204" pitchFamily="34" charset="0"/>
                <a:cs typeface="Arial" panose="020B0604020202020204" pitchFamily="34" charset="0"/>
              </a:rPr>
              <a:t>.</a:t>
            </a:r>
            <a:endParaRPr lang="vi-VN" sz="2400">
              <a:latin typeface="Arial" panose="020B0604020202020204" pitchFamily="34" charset="0"/>
              <a:cs typeface="Arial" panose="020B0604020202020204" pitchFamily="34" charset="0"/>
            </a:endParaRPr>
          </a:p>
        </p:txBody>
      </p:sp>
      <p:sp>
        <p:nvSpPr>
          <p:cNvPr id="26" name="Rounded Rectangle 25"/>
          <p:cNvSpPr/>
          <p:nvPr/>
        </p:nvSpPr>
        <p:spPr>
          <a:xfrm>
            <a:off x="2131433" y="4987638"/>
            <a:ext cx="7786258" cy="678872"/>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vi-VN" sz="2400">
                <a:latin typeface="Arial" panose="020B0604020202020204" pitchFamily="34" charset="0"/>
                <a:cs typeface="Arial" panose="020B0604020202020204" pitchFamily="34" charset="0"/>
              </a:rPr>
              <a:t>Kinh tế: Vốn đầu tư thấp, tiết kiệm chi phí.</a:t>
            </a:r>
          </a:p>
        </p:txBody>
      </p:sp>
    </p:spTree>
    <p:extLst>
      <p:ext uri="{BB962C8B-B14F-4D97-AF65-F5344CB8AC3E}">
        <p14:creationId xmlns:p14="http://schemas.microsoft.com/office/powerpoint/2010/main" val="825123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358832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Biều</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đồ</a:t>
            </a:r>
            <a:r>
              <a:rPr lang="en-US" sz="2800" b="1">
                <a:solidFill>
                  <a:schemeClr val="bg1"/>
                </a:solidFill>
                <a:latin typeface="Arial" panose="020B0604020202020204" pitchFamily="34" charset="0"/>
                <a:cs typeface="Arial" panose="020B0604020202020204" pitchFamily="34" charset="0"/>
              </a:rPr>
              <a:t> use case</a:t>
            </a:r>
          </a:p>
        </p:txBody>
      </p:sp>
      <p:pic>
        <p:nvPicPr>
          <p:cNvPr id="4" name="Picture 3">
            <a:extLst>
              <a:ext uri="{FF2B5EF4-FFF2-40B4-BE49-F238E27FC236}">
                <a16:creationId xmlns:a16="http://schemas.microsoft.com/office/drawing/2014/main" id="{DBCB9821-89C6-4E77-839F-3C2DDE7CCC6A}"/>
              </a:ext>
            </a:extLst>
          </p:cNvPr>
          <p:cNvPicPr>
            <a:picLocks noChangeAspect="1"/>
          </p:cNvPicPr>
          <p:nvPr/>
        </p:nvPicPr>
        <p:blipFill rotWithShape="1">
          <a:blip r:embed="rId2"/>
          <a:srcRect l="20766" t="8274" r="20921" b="11644"/>
          <a:stretch/>
        </p:blipFill>
        <p:spPr bwMode="auto">
          <a:xfrm>
            <a:off x="1751994" y="1171978"/>
            <a:ext cx="8688011" cy="52932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611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4572000"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Arial" panose="020B0604020202020204" pitchFamily="34" charset="0"/>
                <a:cs typeface="Arial" panose="020B0604020202020204" pitchFamily="34" charset="0"/>
              </a:rPr>
              <a:t>Đặc tả yêu đăng nhập</a:t>
            </a:r>
          </a:p>
        </p:txBody>
      </p:sp>
      <p:graphicFrame>
        <p:nvGraphicFramePr>
          <p:cNvPr id="3" name="Table 2">
            <a:extLst>
              <a:ext uri="{FF2B5EF4-FFF2-40B4-BE49-F238E27FC236}">
                <a16:creationId xmlns:a16="http://schemas.microsoft.com/office/drawing/2014/main" id="{4F823B7F-9CFC-4BE6-A0AC-44DAD606DB63}"/>
              </a:ext>
            </a:extLst>
          </p:cNvPr>
          <p:cNvGraphicFramePr>
            <a:graphicFrameLocks noGrp="1"/>
          </p:cNvGraphicFramePr>
          <p:nvPr>
            <p:extLst>
              <p:ext uri="{D42A27DB-BD31-4B8C-83A1-F6EECF244321}">
                <p14:modId xmlns:p14="http://schemas.microsoft.com/office/powerpoint/2010/main" val="553277573"/>
              </p:ext>
            </p:extLst>
          </p:nvPr>
        </p:nvGraphicFramePr>
        <p:xfrm>
          <a:off x="892935" y="1081826"/>
          <a:ext cx="11743594" cy="5486400"/>
        </p:xfrm>
        <a:graphic>
          <a:graphicData uri="http://schemas.openxmlformats.org/drawingml/2006/table">
            <a:tbl>
              <a:tblPr firstRow="1" firstCol="1" bandRow="1">
                <a:tableStyleId>{5C22544A-7EE6-4342-B048-85BDC9FD1C3A}</a:tableStyleId>
              </a:tblPr>
              <a:tblGrid>
                <a:gridCol w="3285681">
                  <a:extLst>
                    <a:ext uri="{9D8B030D-6E8A-4147-A177-3AD203B41FA5}">
                      <a16:colId xmlns:a16="http://schemas.microsoft.com/office/drawing/2014/main" val="1631434716"/>
                    </a:ext>
                  </a:extLst>
                </a:gridCol>
                <a:gridCol w="8457913">
                  <a:extLst>
                    <a:ext uri="{9D8B030D-6E8A-4147-A177-3AD203B41FA5}">
                      <a16:colId xmlns:a16="http://schemas.microsoft.com/office/drawing/2014/main" val="2288838838"/>
                    </a:ext>
                  </a:extLst>
                </a:gridCol>
              </a:tblGrid>
              <a:tr h="368727">
                <a:tc gridSpan="2">
                  <a:txBody>
                    <a:bodyPr/>
                    <a:lstStyle/>
                    <a:p>
                      <a:pPr marL="457200">
                        <a:lnSpc>
                          <a:spcPct val="150000"/>
                        </a:lnSpc>
                        <a:spcBef>
                          <a:spcPts val="150"/>
                        </a:spcBef>
                        <a:spcAft>
                          <a:spcPts val="150"/>
                        </a:spcAft>
                      </a:pPr>
                      <a:r>
                        <a:rPr lang="en-US" sz="1300">
                          <a:effectLst/>
                        </a:rPr>
                        <a:t>Use case: {Đăng nhập}</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tc hMerge="1">
                  <a:txBody>
                    <a:bodyPr/>
                    <a:lstStyle/>
                    <a:p>
                      <a:endParaRPr lang="vi-VN"/>
                    </a:p>
                  </a:txBody>
                  <a:tcPr/>
                </a:tc>
                <a:extLst>
                  <a:ext uri="{0D108BD9-81ED-4DB2-BD59-A6C34878D82A}">
                    <a16:rowId xmlns:a16="http://schemas.microsoft.com/office/drawing/2014/main" val="1902276377"/>
                  </a:ext>
                </a:extLst>
              </a:tr>
              <a:tr h="681172">
                <a:tc>
                  <a:txBody>
                    <a:bodyPr/>
                    <a:lstStyle/>
                    <a:p>
                      <a:pPr>
                        <a:lnSpc>
                          <a:spcPct val="150000"/>
                        </a:lnSpc>
                        <a:spcBef>
                          <a:spcPts val="150"/>
                        </a:spcBef>
                        <a:spcAft>
                          <a:spcPts val="150"/>
                        </a:spcAft>
                      </a:pPr>
                      <a:r>
                        <a:rPr lang="en-US" sz="1300">
                          <a:effectLst/>
                        </a:rPr>
                        <a:t>Mô tả</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tc>
                  <a:txBody>
                    <a:bodyPr/>
                    <a:lstStyle/>
                    <a:p>
                      <a:pPr>
                        <a:lnSpc>
                          <a:spcPct val="150000"/>
                        </a:lnSpc>
                        <a:spcBef>
                          <a:spcPts val="150"/>
                        </a:spcBef>
                        <a:spcAft>
                          <a:spcPts val="150"/>
                        </a:spcAft>
                      </a:pPr>
                      <a:r>
                        <a:rPr lang="en-US" sz="1300">
                          <a:effectLst/>
                        </a:rPr>
                        <a:t>Cho phép nhân viên và quán lý đăng nhập vào hệ thống để sử dụng các chức năng tương ứng của mình.</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extLst>
                  <a:ext uri="{0D108BD9-81ED-4DB2-BD59-A6C34878D82A}">
                    <a16:rowId xmlns:a16="http://schemas.microsoft.com/office/drawing/2014/main" val="3619725038"/>
                  </a:ext>
                </a:extLst>
              </a:tr>
              <a:tr h="368727">
                <a:tc>
                  <a:txBody>
                    <a:bodyPr/>
                    <a:lstStyle/>
                    <a:p>
                      <a:pPr>
                        <a:lnSpc>
                          <a:spcPct val="150000"/>
                        </a:lnSpc>
                        <a:spcBef>
                          <a:spcPts val="150"/>
                        </a:spcBef>
                        <a:spcAft>
                          <a:spcPts val="150"/>
                        </a:spcAft>
                      </a:pPr>
                      <a:r>
                        <a:rPr lang="en-US" sz="1300">
                          <a:effectLst/>
                        </a:rPr>
                        <a:t>Tác nhân chính</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tc>
                  <a:txBody>
                    <a:bodyPr/>
                    <a:lstStyle/>
                    <a:p>
                      <a:pPr>
                        <a:lnSpc>
                          <a:spcPct val="150000"/>
                        </a:lnSpc>
                        <a:spcBef>
                          <a:spcPts val="150"/>
                        </a:spcBef>
                        <a:spcAft>
                          <a:spcPts val="150"/>
                        </a:spcAft>
                      </a:pPr>
                      <a:r>
                        <a:rPr lang="en-US" sz="1300">
                          <a:effectLst/>
                        </a:rPr>
                        <a:t>Quản lý, Nhân viên</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extLst>
                  <a:ext uri="{0D108BD9-81ED-4DB2-BD59-A6C34878D82A}">
                    <a16:rowId xmlns:a16="http://schemas.microsoft.com/office/drawing/2014/main" val="1905113759"/>
                  </a:ext>
                </a:extLst>
              </a:tr>
              <a:tr h="368727">
                <a:tc>
                  <a:txBody>
                    <a:bodyPr/>
                    <a:lstStyle/>
                    <a:p>
                      <a:pPr>
                        <a:lnSpc>
                          <a:spcPct val="150000"/>
                        </a:lnSpc>
                        <a:spcBef>
                          <a:spcPts val="150"/>
                        </a:spcBef>
                        <a:spcAft>
                          <a:spcPts val="150"/>
                        </a:spcAft>
                      </a:pPr>
                      <a:r>
                        <a:rPr lang="en-US" sz="1300">
                          <a:effectLst/>
                        </a:rPr>
                        <a:t>Chịu trách nhiệm</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tc>
                  <a:txBody>
                    <a:bodyPr/>
                    <a:lstStyle/>
                    <a:p>
                      <a:pPr>
                        <a:lnSpc>
                          <a:spcPct val="150000"/>
                        </a:lnSpc>
                        <a:spcBef>
                          <a:spcPts val="150"/>
                        </a:spcBef>
                        <a:spcAft>
                          <a:spcPts val="150"/>
                        </a:spcAft>
                      </a:pPr>
                      <a:r>
                        <a:rPr lang="en-US" sz="1300">
                          <a:effectLst/>
                        </a:rPr>
                        <a:t>Quản lý, Nhân viên</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extLst>
                  <a:ext uri="{0D108BD9-81ED-4DB2-BD59-A6C34878D82A}">
                    <a16:rowId xmlns:a16="http://schemas.microsoft.com/office/drawing/2014/main" val="114613713"/>
                  </a:ext>
                </a:extLst>
              </a:tr>
              <a:tr h="368727">
                <a:tc>
                  <a:txBody>
                    <a:bodyPr/>
                    <a:lstStyle/>
                    <a:p>
                      <a:pPr>
                        <a:lnSpc>
                          <a:spcPct val="150000"/>
                        </a:lnSpc>
                        <a:spcBef>
                          <a:spcPts val="150"/>
                        </a:spcBef>
                        <a:spcAft>
                          <a:spcPts val="150"/>
                        </a:spcAft>
                      </a:pPr>
                      <a:r>
                        <a:rPr lang="en-US" sz="1300">
                          <a:effectLst/>
                        </a:rPr>
                        <a:t>Tiền điều kiện</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tc>
                  <a:txBody>
                    <a:bodyPr/>
                    <a:lstStyle/>
                    <a:p>
                      <a:pPr>
                        <a:lnSpc>
                          <a:spcPct val="150000"/>
                        </a:lnSpc>
                        <a:spcBef>
                          <a:spcPts val="150"/>
                        </a:spcBef>
                        <a:spcAft>
                          <a:spcPts val="150"/>
                        </a:spcAft>
                      </a:pPr>
                      <a:r>
                        <a:rPr lang="en-US" sz="1300">
                          <a:effectLst/>
                        </a:rPr>
                        <a:t>Hệ thống khởi động và không có vấn đề gì xảy ra</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extLst>
                  <a:ext uri="{0D108BD9-81ED-4DB2-BD59-A6C34878D82A}">
                    <a16:rowId xmlns:a16="http://schemas.microsoft.com/office/drawing/2014/main" val="1525112322"/>
                  </a:ext>
                </a:extLst>
              </a:tr>
              <a:tr h="368727">
                <a:tc>
                  <a:txBody>
                    <a:bodyPr/>
                    <a:lstStyle/>
                    <a:p>
                      <a:pPr>
                        <a:lnSpc>
                          <a:spcPct val="150000"/>
                        </a:lnSpc>
                        <a:spcBef>
                          <a:spcPts val="150"/>
                        </a:spcBef>
                        <a:spcAft>
                          <a:spcPts val="150"/>
                        </a:spcAft>
                      </a:pPr>
                      <a:r>
                        <a:rPr lang="en-US" sz="1300">
                          <a:effectLst/>
                        </a:rPr>
                        <a:t>Đảm bảo tối thiểu</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tc>
                  <a:txBody>
                    <a:bodyPr/>
                    <a:lstStyle/>
                    <a:p>
                      <a:pPr>
                        <a:lnSpc>
                          <a:spcPct val="150000"/>
                        </a:lnSpc>
                        <a:spcBef>
                          <a:spcPts val="150"/>
                        </a:spcBef>
                        <a:spcAft>
                          <a:spcPts val="150"/>
                        </a:spcAft>
                      </a:pPr>
                      <a:r>
                        <a:rPr lang="en-US" sz="1300">
                          <a:effectLst/>
                        </a:rPr>
                        <a:t>Hệ thống không có sự thay đổi nào</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extLst>
                  <a:ext uri="{0D108BD9-81ED-4DB2-BD59-A6C34878D82A}">
                    <a16:rowId xmlns:a16="http://schemas.microsoft.com/office/drawing/2014/main" val="1519150945"/>
                  </a:ext>
                </a:extLst>
              </a:tr>
              <a:tr h="368727">
                <a:tc>
                  <a:txBody>
                    <a:bodyPr/>
                    <a:lstStyle/>
                    <a:p>
                      <a:pPr>
                        <a:lnSpc>
                          <a:spcPct val="150000"/>
                        </a:lnSpc>
                        <a:spcBef>
                          <a:spcPts val="150"/>
                        </a:spcBef>
                        <a:spcAft>
                          <a:spcPts val="150"/>
                        </a:spcAft>
                      </a:pPr>
                      <a:r>
                        <a:rPr lang="en-US" sz="1300">
                          <a:effectLst/>
                        </a:rPr>
                        <a:t>Đảm bảo thành công</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tc>
                  <a:txBody>
                    <a:bodyPr/>
                    <a:lstStyle/>
                    <a:p>
                      <a:pPr>
                        <a:lnSpc>
                          <a:spcPct val="150000"/>
                        </a:lnSpc>
                        <a:spcBef>
                          <a:spcPts val="150"/>
                        </a:spcBef>
                        <a:spcAft>
                          <a:spcPts val="150"/>
                        </a:spcAft>
                      </a:pPr>
                      <a:r>
                        <a:rPr lang="en-US" sz="1300">
                          <a:effectLst/>
                        </a:rPr>
                        <a:t>Đăng nhập thành công vào hệ thống</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extLst>
                  <a:ext uri="{0D108BD9-81ED-4DB2-BD59-A6C34878D82A}">
                    <a16:rowId xmlns:a16="http://schemas.microsoft.com/office/drawing/2014/main" val="2197682167"/>
                  </a:ext>
                </a:extLst>
              </a:tr>
              <a:tr h="1520687">
                <a:tc>
                  <a:txBody>
                    <a:bodyPr/>
                    <a:lstStyle/>
                    <a:p>
                      <a:pPr>
                        <a:lnSpc>
                          <a:spcPct val="150000"/>
                        </a:lnSpc>
                        <a:spcBef>
                          <a:spcPts val="150"/>
                        </a:spcBef>
                        <a:spcAft>
                          <a:spcPts val="150"/>
                        </a:spcAft>
                      </a:pPr>
                      <a:r>
                        <a:rPr lang="en-US" sz="1300">
                          <a:effectLst/>
                        </a:rPr>
                        <a:t>Chuỗi sự kiện chính</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tc>
                  <a:txBody>
                    <a:bodyPr/>
                    <a:lstStyle/>
                    <a:p>
                      <a:pPr>
                        <a:lnSpc>
                          <a:spcPct val="150000"/>
                        </a:lnSpc>
                        <a:spcBef>
                          <a:spcPts val="150"/>
                        </a:spcBef>
                        <a:spcAft>
                          <a:spcPts val="150"/>
                        </a:spcAft>
                      </a:pPr>
                      <a:r>
                        <a:rPr lang="en-US" sz="1300">
                          <a:effectLst/>
                        </a:rPr>
                        <a:t>1. Quản lý, nhân viên mở phần mềm lên để đăng nhâp.</a:t>
                      </a:r>
                      <a:endParaRPr lang="vi-VN" sz="1100">
                        <a:effectLst/>
                      </a:endParaRPr>
                    </a:p>
                    <a:p>
                      <a:pPr>
                        <a:lnSpc>
                          <a:spcPct val="150000"/>
                        </a:lnSpc>
                        <a:spcBef>
                          <a:spcPts val="150"/>
                        </a:spcBef>
                        <a:spcAft>
                          <a:spcPts val="150"/>
                        </a:spcAft>
                      </a:pPr>
                      <a:r>
                        <a:rPr lang="en-US" sz="1300">
                          <a:effectLst/>
                        </a:rPr>
                        <a:t>2. Nhập tài khoản (username) và mật khẩu (password).</a:t>
                      </a:r>
                      <a:endParaRPr lang="vi-VN" sz="1100">
                        <a:effectLst/>
                      </a:endParaRPr>
                    </a:p>
                    <a:p>
                      <a:pPr>
                        <a:lnSpc>
                          <a:spcPct val="150000"/>
                        </a:lnSpc>
                        <a:spcBef>
                          <a:spcPts val="150"/>
                        </a:spcBef>
                        <a:spcAft>
                          <a:spcPts val="150"/>
                        </a:spcAft>
                      </a:pPr>
                      <a:r>
                        <a:rPr lang="en-US" sz="1300">
                          <a:effectLst/>
                        </a:rPr>
                        <a:t>3. Hệ thống kiểm tra thông tin đăng nhập và thông báo đăng nhập thành công cho actor.</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extLst>
                  <a:ext uri="{0D108BD9-81ED-4DB2-BD59-A6C34878D82A}">
                    <a16:rowId xmlns:a16="http://schemas.microsoft.com/office/drawing/2014/main" val="1678754802"/>
                  </a:ext>
                </a:extLst>
              </a:tr>
              <a:tr h="1072179">
                <a:tc>
                  <a:txBody>
                    <a:bodyPr/>
                    <a:lstStyle/>
                    <a:p>
                      <a:pPr>
                        <a:lnSpc>
                          <a:spcPct val="150000"/>
                        </a:lnSpc>
                        <a:spcBef>
                          <a:spcPts val="150"/>
                        </a:spcBef>
                        <a:spcAft>
                          <a:spcPts val="150"/>
                        </a:spcAft>
                      </a:pPr>
                      <a:r>
                        <a:rPr lang="en-US" sz="1300">
                          <a:effectLst/>
                        </a:rPr>
                        <a:t>Chuỗi sự kiện phụ</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tc>
                  <a:txBody>
                    <a:bodyPr/>
                    <a:lstStyle/>
                    <a:p>
                      <a:pPr>
                        <a:lnSpc>
                          <a:spcPct val="150000"/>
                        </a:lnSpc>
                        <a:spcBef>
                          <a:spcPts val="150"/>
                        </a:spcBef>
                        <a:spcAft>
                          <a:spcPts val="150"/>
                        </a:spcAft>
                      </a:pPr>
                      <a:r>
                        <a:rPr lang="en-US" sz="1300">
                          <a:effectLst/>
                        </a:rPr>
                        <a:t>1. Đăng nhập không thành công vì sai tên tài khoản hoặc mật khẩu.</a:t>
                      </a:r>
                      <a:endParaRPr lang="vi-VN" sz="1100">
                        <a:effectLst/>
                      </a:endParaRPr>
                    </a:p>
                    <a:p>
                      <a:pPr>
                        <a:lnSpc>
                          <a:spcPct val="150000"/>
                        </a:lnSpc>
                      </a:pPr>
                      <a:r>
                        <a:rPr lang="en-US" sz="1300">
                          <a:effectLst/>
                        </a:rPr>
                        <a:t>2. Yêu cầu đăng nhập lại.</a:t>
                      </a:r>
                      <a:endParaRPr lang="vi-V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567" marR="61567" marT="0" marB="0" anchor="ctr"/>
                </a:tc>
                <a:extLst>
                  <a:ext uri="{0D108BD9-81ED-4DB2-BD59-A6C34878D82A}">
                    <a16:rowId xmlns:a16="http://schemas.microsoft.com/office/drawing/2014/main" val="1278376735"/>
                  </a:ext>
                </a:extLst>
              </a:tr>
            </a:tbl>
          </a:graphicData>
        </a:graphic>
      </p:graphicFrame>
    </p:spTree>
    <p:extLst>
      <p:ext uri="{BB962C8B-B14F-4D97-AF65-F5344CB8AC3E}">
        <p14:creationId xmlns:p14="http://schemas.microsoft.com/office/powerpoint/2010/main" val="3368600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358832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Biều</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đồ</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hoạt</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động</a:t>
            </a:r>
            <a:endParaRPr lang="en-US" sz="2800" b="1">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AFB4B3-BD8F-493F-A8C6-8022DDB9FEEC}"/>
              </a:ext>
            </a:extLst>
          </p:cNvPr>
          <p:cNvPicPr>
            <a:picLocks noChangeAspect="1"/>
          </p:cNvPicPr>
          <p:nvPr/>
        </p:nvPicPr>
        <p:blipFill rotWithShape="1">
          <a:blip r:embed="rId2"/>
          <a:srcRect l="21701" t="13201" r="41954" b="17811"/>
          <a:stretch/>
        </p:blipFill>
        <p:spPr bwMode="auto">
          <a:xfrm>
            <a:off x="2220158" y="1117055"/>
            <a:ext cx="7751683" cy="54898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2353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358832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Times New Roman" panose="02020603050405020304" pitchFamily="18" charset="0"/>
                <a:cs typeface="Times New Roman" panose="02020603050405020304" pitchFamily="18" charset="0"/>
              </a:rPr>
              <a:t>Biểu</a:t>
            </a:r>
            <a:r>
              <a:rPr lang="en-US" sz="2800" b="1">
                <a:solidFill>
                  <a:schemeClr val="bg1"/>
                </a:solidFill>
                <a:latin typeface="Times New Roman" panose="02020603050405020304" pitchFamily="18" charset="0"/>
                <a:cs typeface="Times New Roman" panose="02020603050405020304" pitchFamily="18" charset="0"/>
              </a:rPr>
              <a:t> </a:t>
            </a:r>
            <a:r>
              <a:rPr lang="en-US" sz="2800" b="1" err="1">
                <a:solidFill>
                  <a:schemeClr val="bg1"/>
                </a:solidFill>
                <a:latin typeface="Times New Roman" panose="02020603050405020304" pitchFamily="18" charset="0"/>
                <a:cs typeface="Times New Roman" panose="02020603050405020304" pitchFamily="18" charset="0"/>
              </a:rPr>
              <a:t>đồ</a:t>
            </a:r>
            <a:r>
              <a:rPr lang="en-US" sz="2800" b="1">
                <a:solidFill>
                  <a:schemeClr val="bg1"/>
                </a:solidFill>
                <a:latin typeface="Times New Roman" panose="02020603050405020304" pitchFamily="18" charset="0"/>
                <a:cs typeface="Times New Roman" panose="02020603050405020304" pitchFamily="18" charset="0"/>
              </a:rPr>
              <a:t> </a:t>
            </a:r>
            <a:r>
              <a:rPr lang="en-US" sz="2800" b="1" err="1">
                <a:solidFill>
                  <a:schemeClr val="bg1"/>
                </a:solidFill>
                <a:latin typeface="Times New Roman" panose="02020603050405020304" pitchFamily="18" charset="0"/>
                <a:cs typeface="Times New Roman" panose="02020603050405020304" pitchFamily="18" charset="0"/>
              </a:rPr>
              <a:t>trình</a:t>
            </a:r>
            <a:r>
              <a:rPr lang="en-US" sz="2800" b="1">
                <a:solidFill>
                  <a:schemeClr val="bg1"/>
                </a:solidFill>
                <a:latin typeface="Times New Roman" panose="02020603050405020304" pitchFamily="18" charset="0"/>
                <a:cs typeface="Times New Roman" panose="02020603050405020304" pitchFamily="18" charset="0"/>
              </a:rPr>
              <a:t> </a:t>
            </a:r>
            <a:r>
              <a:rPr lang="en-US" sz="2800" b="1" err="1">
                <a:solidFill>
                  <a:schemeClr val="bg1"/>
                </a:solidFill>
                <a:latin typeface="Times New Roman" panose="02020603050405020304" pitchFamily="18" charset="0"/>
                <a:cs typeface="Times New Roman" panose="02020603050405020304" pitchFamily="18" charset="0"/>
              </a:rPr>
              <a:t>tự</a:t>
            </a:r>
            <a:endParaRPr lang="en-US" sz="2800" b="1">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0E53571-1203-41B7-99AF-446221AA4CE5}"/>
              </a:ext>
            </a:extLst>
          </p:cNvPr>
          <p:cNvPicPr>
            <a:picLocks noChangeAspect="1"/>
          </p:cNvPicPr>
          <p:nvPr/>
        </p:nvPicPr>
        <p:blipFill>
          <a:blip r:embed="rId2"/>
          <a:stretch>
            <a:fillRect/>
          </a:stretch>
        </p:blipFill>
        <p:spPr>
          <a:xfrm>
            <a:off x="1794163" y="1129829"/>
            <a:ext cx="8790032" cy="5728171"/>
          </a:xfrm>
          <a:prstGeom prst="rect">
            <a:avLst/>
          </a:prstGeom>
        </p:spPr>
      </p:pic>
    </p:spTree>
    <p:extLst>
      <p:ext uri="{BB962C8B-B14F-4D97-AF65-F5344CB8AC3E}">
        <p14:creationId xmlns:p14="http://schemas.microsoft.com/office/powerpoint/2010/main" val="3922245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358832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Biều</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đổ</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lớp</a:t>
            </a:r>
            <a:endParaRPr lang="en-US" sz="2800" b="1">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E53D40F-BBFE-46E7-24FE-FA9A54A31948}"/>
              </a:ext>
            </a:extLst>
          </p:cNvPr>
          <p:cNvPicPr>
            <a:picLocks noChangeAspect="1"/>
          </p:cNvPicPr>
          <p:nvPr/>
        </p:nvPicPr>
        <p:blipFill>
          <a:blip r:embed="rId2"/>
          <a:stretch>
            <a:fillRect/>
          </a:stretch>
        </p:blipFill>
        <p:spPr>
          <a:xfrm>
            <a:off x="4306386" y="1256652"/>
            <a:ext cx="3579227" cy="5271016"/>
          </a:xfrm>
          <a:prstGeom prst="rect">
            <a:avLst/>
          </a:prstGeom>
        </p:spPr>
      </p:pic>
    </p:spTree>
    <p:extLst>
      <p:ext uri="{BB962C8B-B14F-4D97-AF65-F5344CB8AC3E}">
        <p14:creationId xmlns:p14="http://schemas.microsoft.com/office/powerpoint/2010/main" val="235888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358832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Biểu</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đồ</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thực</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thể</a:t>
            </a:r>
            <a:endParaRPr lang="en-US" sz="2800" b="1">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5296A35-1441-DD08-910D-CC9A51C0BA40}"/>
              </a:ext>
            </a:extLst>
          </p:cNvPr>
          <p:cNvPicPr>
            <a:picLocks noChangeAspect="1"/>
          </p:cNvPicPr>
          <p:nvPr/>
        </p:nvPicPr>
        <p:blipFill rotWithShape="1">
          <a:blip r:embed="rId2"/>
          <a:srcRect l="21512" t="20127" r="17475" b="10247"/>
          <a:stretch/>
        </p:blipFill>
        <p:spPr bwMode="auto">
          <a:xfrm>
            <a:off x="2966008" y="1103004"/>
            <a:ext cx="6259984" cy="5565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8874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ounded Rectangle 3"/>
          <p:cNvSpPr/>
          <p:nvPr/>
        </p:nvSpPr>
        <p:spPr>
          <a:xfrm>
            <a:off x="1967946" y="2761916"/>
            <a:ext cx="8256106" cy="1334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bg1">
                    <a:lumMod val="95000"/>
                  </a:schemeClr>
                </a:solidFill>
                <a:latin typeface="Arial" panose="020B0604020202020204" pitchFamily="34" charset="0"/>
                <a:cs typeface="Arial" panose="020B0604020202020204" pitchFamily="34" charset="0"/>
              </a:rPr>
              <a:t>Xây dựng phần mềm</a:t>
            </a:r>
          </a:p>
        </p:txBody>
      </p:sp>
    </p:spTree>
    <p:extLst>
      <p:ext uri="{BB962C8B-B14F-4D97-AF65-F5344CB8AC3E}">
        <p14:creationId xmlns:p14="http://schemas.microsoft.com/office/powerpoint/2010/main" val="130024282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862515"/>
            <a:ext cx="2576945" cy="1205995"/>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Giao</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diện</a:t>
            </a:r>
            <a:r>
              <a:rPr lang="en-US" sz="2800" b="1">
                <a:solidFill>
                  <a:schemeClr val="bg1"/>
                </a:solidFill>
                <a:latin typeface="Arial" panose="020B0604020202020204" pitchFamily="34" charset="0"/>
                <a:cs typeface="Arial" panose="020B0604020202020204" pitchFamily="34" charset="0"/>
              </a:rPr>
              <a:t> đăng nhập</a:t>
            </a:r>
          </a:p>
        </p:txBody>
      </p:sp>
      <p:pic>
        <p:nvPicPr>
          <p:cNvPr id="4" name="Picture 3">
            <a:extLst>
              <a:ext uri="{FF2B5EF4-FFF2-40B4-BE49-F238E27FC236}">
                <a16:creationId xmlns:a16="http://schemas.microsoft.com/office/drawing/2014/main" id="{598A8E3B-AB74-468B-99DD-0A5572CC34F7}"/>
              </a:ext>
            </a:extLst>
          </p:cNvPr>
          <p:cNvPicPr>
            <a:picLocks noChangeAspect="1"/>
          </p:cNvPicPr>
          <p:nvPr/>
        </p:nvPicPr>
        <p:blipFill rotWithShape="1">
          <a:blip r:embed="rId2"/>
          <a:srcRect l="31740" t="17340" r="31731" b="21225"/>
          <a:stretch/>
        </p:blipFill>
        <p:spPr bwMode="auto">
          <a:xfrm>
            <a:off x="2773006" y="277354"/>
            <a:ext cx="7864943" cy="63032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077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solidFill>
                <a:schemeClr val="tx1">
                  <a:lumMod val="95000"/>
                  <a:lumOff val="5000"/>
                </a:schemeClr>
              </a:solidFill>
              <a:latin typeface="Arial" panose="020B0604020202020204" pitchFamily="34" charset="0"/>
              <a:cs typeface="Arial" panose="020B0604020202020204" pitchFamily="34" charset="0"/>
            </a:endParaRPr>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solidFill>
                <a:schemeClr val="tx1">
                  <a:lumMod val="95000"/>
                  <a:lumOff val="5000"/>
                </a:schemeClr>
              </a:solidFill>
              <a:latin typeface="Arial" panose="020B0604020202020204" pitchFamily="34" charset="0"/>
              <a:cs typeface="Arial" panose="020B0604020202020204" pitchFamily="34"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solidFill>
                <a:schemeClr val="tx1">
                  <a:lumMod val="95000"/>
                  <a:lumOff val="5000"/>
                </a:schemeClr>
              </a:solidFill>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solidFill>
                <a:schemeClr val="tx1">
                  <a:lumMod val="95000"/>
                  <a:lumOff val="5000"/>
                </a:schemeClr>
              </a:solidFill>
              <a:latin typeface="Arial" panose="020B0604020202020204" pitchFamily="34" charset="0"/>
              <a:cs typeface="Arial" panose="020B0604020202020204" pitchFamily="34" charset="0"/>
            </a:endParaRPr>
          </a:p>
        </p:txBody>
      </p:sp>
      <p:sp>
        <p:nvSpPr>
          <p:cNvPr id="8" name="Rounded Rectangle 7"/>
          <p:cNvSpPr/>
          <p:nvPr/>
        </p:nvSpPr>
        <p:spPr>
          <a:xfrm>
            <a:off x="617156" y="1619214"/>
            <a:ext cx="7550300" cy="771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solidFill>
                  <a:schemeClr val="tx1">
                    <a:lumMod val="95000"/>
                    <a:lumOff val="5000"/>
                  </a:schemeClr>
                </a:solidFill>
                <a:latin typeface="Arial" panose="020B0604020202020204" pitchFamily="34" charset="0"/>
                <a:cs typeface="Arial" panose="020B0604020202020204" pitchFamily="34" charset="0"/>
              </a:rPr>
              <a:t>Tổng</a:t>
            </a:r>
            <a:r>
              <a:rPr lang="en-US" sz="2400" b="1">
                <a:solidFill>
                  <a:schemeClr val="tx1">
                    <a:lumMod val="95000"/>
                    <a:lumOff val="5000"/>
                  </a:schemeClr>
                </a:solidFill>
                <a:latin typeface="Arial" panose="020B0604020202020204" pitchFamily="34" charset="0"/>
                <a:cs typeface="Arial" panose="020B0604020202020204" pitchFamily="34" charset="0"/>
              </a:rPr>
              <a:t> </a:t>
            </a:r>
            <a:r>
              <a:rPr lang="en-US" sz="2400" b="1" err="1">
                <a:solidFill>
                  <a:schemeClr val="tx1">
                    <a:lumMod val="95000"/>
                    <a:lumOff val="5000"/>
                  </a:schemeClr>
                </a:solidFill>
                <a:latin typeface="Arial" panose="020B0604020202020204" pitchFamily="34" charset="0"/>
                <a:cs typeface="Arial" panose="020B0604020202020204" pitchFamily="34" charset="0"/>
              </a:rPr>
              <a:t>quan</a:t>
            </a:r>
            <a:endParaRPr lang="en-US" sz="2400" b="1">
              <a:solidFill>
                <a:schemeClr val="tx1">
                  <a:lumMod val="95000"/>
                  <a:lumOff val="5000"/>
                </a:schemeClr>
              </a:solidFill>
              <a:latin typeface="Arial" panose="020B0604020202020204" pitchFamily="34" charset="0"/>
              <a:cs typeface="Arial" panose="020B0604020202020204" pitchFamily="34" charset="0"/>
            </a:endParaRPr>
          </a:p>
        </p:txBody>
      </p:sp>
      <p:sp>
        <p:nvSpPr>
          <p:cNvPr id="9" name="Oval 8"/>
          <p:cNvSpPr/>
          <p:nvPr/>
        </p:nvSpPr>
        <p:spPr>
          <a:xfrm>
            <a:off x="291916" y="1619214"/>
            <a:ext cx="795745" cy="771682"/>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Arial" panose="020B0604020202020204" pitchFamily="34" charset="0"/>
                <a:cs typeface="Arial" panose="020B0604020202020204" pitchFamily="34" charset="0"/>
              </a:rPr>
              <a:t>1</a:t>
            </a:r>
          </a:p>
        </p:txBody>
      </p:sp>
      <p:sp>
        <p:nvSpPr>
          <p:cNvPr id="11" name="TextBox 10"/>
          <p:cNvSpPr txBox="1"/>
          <p:nvPr/>
        </p:nvSpPr>
        <p:spPr>
          <a:xfrm>
            <a:off x="2535747" y="723775"/>
            <a:ext cx="2896068" cy="461665"/>
          </a:xfrm>
          <a:prstGeom prst="rect">
            <a:avLst/>
          </a:prstGeom>
          <a:noFill/>
        </p:spPr>
        <p:txBody>
          <a:bodyPr wrap="square" rtlCol="0">
            <a:spAutoFit/>
          </a:bodyPr>
          <a:lstStyle/>
          <a:p>
            <a:r>
              <a:rPr lang="en-US" sz="2400" b="1" err="1">
                <a:solidFill>
                  <a:schemeClr val="tx1">
                    <a:lumMod val="95000"/>
                    <a:lumOff val="5000"/>
                  </a:schemeClr>
                </a:solidFill>
                <a:latin typeface="Arial" panose="020B0604020202020204" pitchFamily="34" charset="0"/>
                <a:cs typeface="Arial" panose="020B0604020202020204" pitchFamily="34" charset="0"/>
              </a:rPr>
              <a:t>Nội</a:t>
            </a:r>
            <a:r>
              <a:rPr lang="en-US" sz="2400" b="1">
                <a:solidFill>
                  <a:schemeClr val="tx1">
                    <a:lumMod val="95000"/>
                    <a:lumOff val="5000"/>
                  </a:schemeClr>
                </a:solidFill>
                <a:latin typeface="Arial" panose="020B0604020202020204" pitchFamily="34" charset="0"/>
                <a:cs typeface="Arial" panose="020B0604020202020204" pitchFamily="34" charset="0"/>
              </a:rPr>
              <a:t> dung </a:t>
            </a:r>
            <a:r>
              <a:rPr lang="en-US" sz="2400" b="1" err="1">
                <a:solidFill>
                  <a:schemeClr val="tx1">
                    <a:lumMod val="95000"/>
                    <a:lumOff val="5000"/>
                  </a:schemeClr>
                </a:solidFill>
                <a:latin typeface="Arial" panose="020B0604020202020204" pitchFamily="34" charset="0"/>
                <a:cs typeface="Arial" panose="020B0604020202020204" pitchFamily="34" charset="0"/>
              </a:rPr>
              <a:t>tìm</a:t>
            </a:r>
            <a:r>
              <a:rPr lang="en-US" sz="2400" b="1">
                <a:solidFill>
                  <a:schemeClr val="tx1">
                    <a:lumMod val="95000"/>
                    <a:lumOff val="5000"/>
                  </a:schemeClr>
                </a:solidFill>
                <a:latin typeface="Arial" panose="020B0604020202020204" pitchFamily="34" charset="0"/>
                <a:cs typeface="Arial" panose="020B0604020202020204" pitchFamily="34" charset="0"/>
              </a:rPr>
              <a:t> </a:t>
            </a:r>
            <a:r>
              <a:rPr lang="en-US" sz="2400" b="1" err="1">
                <a:solidFill>
                  <a:schemeClr val="tx1">
                    <a:lumMod val="95000"/>
                    <a:lumOff val="5000"/>
                  </a:schemeClr>
                </a:solidFill>
                <a:latin typeface="Arial" panose="020B0604020202020204" pitchFamily="34" charset="0"/>
                <a:cs typeface="Arial" panose="020B0604020202020204" pitchFamily="34" charset="0"/>
              </a:rPr>
              <a:t>hiểu</a:t>
            </a:r>
            <a:endParaRPr lang="en-US" sz="2400" b="1">
              <a:solidFill>
                <a:schemeClr val="tx1">
                  <a:lumMod val="95000"/>
                  <a:lumOff val="5000"/>
                </a:schemeClr>
              </a:solidFill>
              <a:latin typeface="Arial" panose="020B0604020202020204" pitchFamily="34" charset="0"/>
              <a:cs typeface="Arial" panose="020B0604020202020204" pitchFamily="34" charset="0"/>
            </a:endParaRPr>
          </a:p>
        </p:txBody>
      </p:sp>
      <p:sp>
        <p:nvSpPr>
          <p:cNvPr id="41" name="Rounded Rectangle 40"/>
          <p:cNvSpPr/>
          <p:nvPr/>
        </p:nvSpPr>
        <p:spPr>
          <a:xfrm>
            <a:off x="617155" y="2721883"/>
            <a:ext cx="7550301" cy="78046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Arial" panose="020B0604020202020204" pitchFamily="34" charset="0"/>
                <a:cs typeface="Arial" panose="020B0604020202020204" pitchFamily="34" charset="0"/>
              </a:rPr>
              <a:t>Khảo sát, phân tích và thiết kế cở sở dữ liệu</a:t>
            </a:r>
          </a:p>
        </p:txBody>
      </p:sp>
      <p:sp>
        <p:nvSpPr>
          <p:cNvPr id="44" name="Oval 43"/>
          <p:cNvSpPr/>
          <p:nvPr/>
        </p:nvSpPr>
        <p:spPr>
          <a:xfrm>
            <a:off x="291916" y="2713102"/>
            <a:ext cx="795745" cy="771682"/>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Arial" panose="020B0604020202020204" pitchFamily="34" charset="0"/>
                <a:cs typeface="Arial" panose="020B0604020202020204" pitchFamily="34" charset="0"/>
              </a:rPr>
              <a:t>2</a:t>
            </a:r>
          </a:p>
        </p:txBody>
      </p:sp>
      <p:sp>
        <p:nvSpPr>
          <p:cNvPr id="52" name="Rounded Rectangle 51"/>
          <p:cNvSpPr/>
          <p:nvPr/>
        </p:nvSpPr>
        <p:spPr>
          <a:xfrm>
            <a:off x="617155" y="3806990"/>
            <a:ext cx="7550301" cy="771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Arial" panose="020B0604020202020204" pitchFamily="34" charset="0"/>
                <a:cs typeface="Arial" panose="020B0604020202020204" pitchFamily="34" charset="0"/>
              </a:rPr>
              <a:t>Xây dựng phần mềm</a:t>
            </a:r>
          </a:p>
        </p:txBody>
      </p:sp>
      <p:sp>
        <p:nvSpPr>
          <p:cNvPr id="53" name="Rounded Rectangle 52"/>
          <p:cNvSpPr/>
          <p:nvPr/>
        </p:nvSpPr>
        <p:spPr>
          <a:xfrm>
            <a:off x="617154" y="4900878"/>
            <a:ext cx="7550301" cy="771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Arial" panose="020B0604020202020204" pitchFamily="34" charset="0"/>
                <a:cs typeface="Arial" panose="020B0604020202020204" pitchFamily="34" charset="0"/>
              </a:rPr>
              <a:t>Tổng kết</a:t>
            </a:r>
          </a:p>
        </p:txBody>
      </p:sp>
      <p:sp>
        <p:nvSpPr>
          <p:cNvPr id="54" name="Oval 53"/>
          <p:cNvSpPr/>
          <p:nvPr/>
        </p:nvSpPr>
        <p:spPr>
          <a:xfrm>
            <a:off x="255576" y="3806990"/>
            <a:ext cx="795745" cy="771682"/>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Arial" panose="020B0604020202020204" pitchFamily="34" charset="0"/>
                <a:cs typeface="Arial" panose="020B0604020202020204" pitchFamily="34" charset="0"/>
              </a:rPr>
              <a:t>3</a:t>
            </a:r>
          </a:p>
        </p:txBody>
      </p:sp>
      <p:sp>
        <p:nvSpPr>
          <p:cNvPr id="55" name="Oval 54"/>
          <p:cNvSpPr/>
          <p:nvPr/>
        </p:nvSpPr>
        <p:spPr>
          <a:xfrm>
            <a:off x="291916" y="4900878"/>
            <a:ext cx="795745" cy="771682"/>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lumMod val="95000"/>
                    <a:lumOff val="5000"/>
                  </a:schemeClr>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98985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1000"/>
                                        <p:tgtEl>
                                          <p:spTgt spid="41"/>
                                        </p:tgtEl>
                                      </p:cBhvr>
                                    </p:animEffect>
                                    <p:anim calcmode="lin" valueType="num">
                                      <p:cBhvr>
                                        <p:cTn id="25" dur="1000" fill="hold"/>
                                        <p:tgtEl>
                                          <p:spTgt spid="41"/>
                                        </p:tgtEl>
                                        <p:attrNameLst>
                                          <p:attrName>ppt_x</p:attrName>
                                        </p:attrNameLst>
                                      </p:cBhvr>
                                      <p:tavLst>
                                        <p:tav tm="0">
                                          <p:val>
                                            <p:strVal val="#ppt_x"/>
                                          </p:val>
                                        </p:tav>
                                        <p:tav tm="100000">
                                          <p:val>
                                            <p:strVal val="#ppt_x"/>
                                          </p:val>
                                        </p:tav>
                                      </p:tavLst>
                                    </p:anim>
                                    <p:anim calcmode="lin" valueType="num">
                                      <p:cBhvr>
                                        <p:cTn id="2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000"/>
                                        <p:tgtEl>
                                          <p:spTgt spid="52"/>
                                        </p:tgtEl>
                                      </p:cBhvr>
                                    </p:animEffect>
                                    <p:anim calcmode="lin" valueType="num">
                                      <p:cBhvr>
                                        <p:cTn id="32" dur="1000" fill="hold"/>
                                        <p:tgtEl>
                                          <p:spTgt spid="52"/>
                                        </p:tgtEl>
                                        <p:attrNameLst>
                                          <p:attrName>ppt_x</p:attrName>
                                        </p:attrNameLst>
                                      </p:cBhvr>
                                      <p:tavLst>
                                        <p:tav tm="0">
                                          <p:val>
                                            <p:strVal val="#ppt_x"/>
                                          </p:val>
                                        </p:tav>
                                        <p:tav tm="100000">
                                          <p:val>
                                            <p:strVal val="#ppt_x"/>
                                          </p:val>
                                        </p:tav>
                                      </p:tavLst>
                                    </p:anim>
                                    <p:anim calcmode="lin" valueType="num">
                                      <p:cBhvr>
                                        <p:cTn id="33" dur="1000" fill="hold"/>
                                        <p:tgtEl>
                                          <p:spTgt spid="5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1000"/>
                                        <p:tgtEl>
                                          <p:spTgt spid="53"/>
                                        </p:tgtEl>
                                      </p:cBhvr>
                                    </p:animEffect>
                                    <p:anim calcmode="lin" valueType="num">
                                      <p:cBhvr>
                                        <p:cTn id="44" dur="1000" fill="hold"/>
                                        <p:tgtEl>
                                          <p:spTgt spid="53"/>
                                        </p:tgtEl>
                                        <p:attrNameLst>
                                          <p:attrName>ppt_x</p:attrName>
                                        </p:attrNameLst>
                                      </p:cBhvr>
                                      <p:tavLst>
                                        <p:tav tm="0">
                                          <p:val>
                                            <p:strVal val="#ppt_x"/>
                                          </p:val>
                                        </p:tav>
                                        <p:tav tm="100000">
                                          <p:val>
                                            <p:strVal val="#ppt_x"/>
                                          </p:val>
                                        </p:tav>
                                      </p:tavLst>
                                    </p:anim>
                                    <p:anim calcmode="lin" valueType="num">
                                      <p:cBhvr>
                                        <p:cTn id="45" dur="1000" fill="hold"/>
                                        <p:tgtEl>
                                          <p:spTgt spid="5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1000"/>
                                        <p:tgtEl>
                                          <p:spTgt spid="55"/>
                                        </p:tgtEl>
                                      </p:cBhvr>
                                    </p:animEffect>
                                    <p:anim calcmode="lin" valueType="num">
                                      <p:cBhvr>
                                        <p:cTn id="49" dur="1000" fill="hold"/>
                                        <p:tgtEl>
                                          <p:spTgt spid="55"/>
                                        </p:tgtEl>
                                        <p:attrNameLst>
                                          <p:attrName>ppt_x</p:attrName>
                                        </p:attrNameLst>
                                      </p:cBhvr>
                                      <p:tavLst>
                                        <p:tav tm="0">
                                          <p:val>
                                            <p:strVal val="#ppt_x"/>
                                          </p:val>
                                        </p:tav>
                                        <p:tav tm="100000">
                                          <p:val>
                                            <p:strVal val="#ppt_x"/>
                                          </p:val>
                                        </p:tav>
                                      </p:tavLst>
                                    </p:anim>
                                    <p:anim calcmode="lin" valueType="num">
                                      <p:cBhvr>
                                        <p:cTn id="50"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1" grpId="0" animBg="1"/>
      <p:bldP spid="44" grpId="0" animBg="1"/>
      <p:bldP spid="52" grpId="0" animBg="1"/>
      <p:bldP spid="53" grpId="0" animBg="1"/>
      <p:bldP spid="54" grpId="0" animBg="1"/>
      <p:bldP spid="5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987531"/>
            <a:ext cx="2576945"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Giao</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diện</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trang</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chủ</a:t>
            </a:r>
            <a:endParaRPr lang="en-US" sz="2800" b="1">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C95483A-953A-493A-BC0A-25B19772980A}"/>
              </a:ext>
            </a:extLst>
          </p:cNvPr>
          <p:cNvPicPr>
            <a:picLocks noChangeAspect="1"/>
          </p:cNvPicPr>
          <p:nvPr/>
        </p:nvPicPr>
        <p:blipFill rotWithShape="1">
          <a:blip r:embed="rId2"/>
          <a:srcRect l="21884" t="19466" r="23409" b="23450"/>
          <a:stretch/>
        </p:blipFill>
        <p:spPr bwMode="auto">
          <a:xfrm>
            <a:off x="2692855" y="817255"/>
            <a:ext cx="9117945" cy="52234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262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765553"/>
            <a:ext cx="2576945" cy="1326892"/>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Giao</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diện</a:t>
            </a:r>
            <a:r>
              <a:rPr lang="en-US" sz="2800" b="1">
                <a:solidFill>
                  <a:schemeClr val="bg1"/>
                </a:solidFill>
                <a:latin typeface="Arial" panose="020B0604020202020204" pitchFamily="34" charset="0"/>
                <a:cs typeface="Arial" panose="020B0604020202020204" pitchFamily="34" charset="0"/>
              </a:rPr>
              <a:t> thông tin cá nhân</a:t>
            </a:r>
          </a:p>
        </p:txBody>
      </p:sp>
      <p:pic>
        <p:nvPicPr>
          <p:cNvPr id="4" name="Picture 3">
            <a:extLst>
              <a:ext uri="{FF2B5EF4-FFF2-40B4-BE49-F238E27FC236}">
                <a16:creationId xmlns:a16="http://schemas.microsoft.com/office/drawing/2014/main" id="{DF299DAB-30B9-4215-9B16-115D3541F791}"/>
              </a:ext>
            </a:extLst>
          </p:cNvPr>
          <p:cNvPicPr>
            <a:picLocks noChangeAspect="1"/>
          </p:cNvPicPr>
          <p:nvPr/>
        </p:nvPicPr>
        <p:blipFill rotWithShape="1">
          <a:blip r:embed="rId2"/>
          <a:srcRect l="22629" t="19135" r="22482" b="23470"/>
          <a:stretch/>
        </p:blipFill>
        <p:spPr bwMode="auto">
          <a:xfrm>
            <a:off x="2829868" y="964171"/>
            <a:ext cx="9006644" cy="49296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3392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987531"/>
            <a:ext cx="2576945"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Giao</a:t>
            </a:r>
            <a:r>
              <a:rPr lang="en-US" sz="2800" b="1">
                <a:solidFill>
                  <a:schemeClr val="bg1"/>
                </a:solidFill>
                <a:latin typeface="Arial" panose="020B0604020202020204" pitchFamily="34" charset="0"/>
                <a:cs typeface="Arial" panose="020B0604020202020204" pitchFamily="34" charset="0"/>
              </a:rPr>
              <a:t> diện quản lý</a:t>
            </a:r>
          </a:p>
        </p:txBody>
      </p:sp>
      <p:pic>
        <p:nvPicPr>
          <p:cNvPr id="4" name="Picture 3">
            <a:extLst>
              <a:ext uri="{FF2B5EF4-FFF2-40B4-BE49-F238E27FC236}">
                <a16:creationId xmlns:a16="http://schemas.microsoft.com/office/drawing/2014/main" id="{C4729228-ABB2-42E1-8A95-E64674013E9E}"/>
              </a:ext>
            </a:extLst>
          </p:cNvPr>
          <p:cNvPicPr>
            <a:picLocks noChangeAspect="1"/>
          </p:cNvPicPr>
          <p:nvPr/>
        </p:nvPicPr>
        <p:blipFill rotWithShape="1">
          <a:blip r:embed="rId2"/>
          <a:srcRect l="22627" t="19792" r="22482" b="23457"/>
          <a:stretch/>
        </p:blipFill>
        <p:spPr bwMode="auto">
          <a:xfrm>
            <a:off x="2780119" y="436565"/>
            <a:ext cx="9184941" cy="59848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048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987531"/>
            <a:ext cx="2576945"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Giao</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điện</a:t>
            </a:r>
            <a:r>
              <a:rPr lang="en-US" sz="2800" b="1">
                <a:solidFill>
                  <a:schemeClr val="bg1"/>
                </a:solidFill>
                <a:latin typeface="Arial" panose="020B0604020202020204" pitchFamily="34" charset="0"/>
                <a:cs typeface="Arial" panose="020B0604020202020204" pitchFamily="34" charset="0"/>
              </a:rPr>
              <a:t> QL tài khoản</a:t>
            </a:r>
          </a:p>
        </p:txBody>
      </p:sp>
      <p:pic>
        <p:nvPicPr>
          <p:cNvPr id="4" name="Picture 3">
            <a:extLst>
              <a:ext uri="{FF2B5EF4-FFF2-40B4-BE49-F238E27FC236}">
                <a16:creationId xmlns:a16="http://schemas.microsoft.com/office/drawing/2014/main" id="{9F2C1F67-B5DD-4488-9B72-A3E4A18EDB3B}"/>
              </a:ext>
            </a:extLst>
          </p:cNvPr>
          <p:cNvPicPr>
            <a:picLocks noChangeAspect="1"/>
          </p:cNvPicPr>
          <p:nvPr/>
        </p:nvPicPr>
        <p:blipFill>
          <a:blip r:embed="rId2"/>
          <a:stretch>
            <a:fillRect/>
          </a:stretch>
        </p:blipFill>
        <p:spPr>
          <a:xfrm>
            <a:off x="2800716" y="808492"/>
            <a:ext cx="8864494" cy="5241015"/>
          </a:xfrm>
          <a:prstGeom prst="rect">
            <a:avLst/>
          </a:prstGeom>
        </p:spPr>
      </p:pic>
    </p:spTree>
    <p:extLst>
      <p:ext uri="{BB962C8B-B14F-4D97-AF65-F5344CB8AC3E}">
        <p14:creationId xmlns:p14="http://schemas.microsoft.com/office/powerpoint/2010/main" val="1094546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992581"/>
            <a:ext cx="2576945"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Giao</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điện</a:t>
            </a:r>
            <a:r>
              <a:rPr lang="en-US" sz="2800" b="1">
                <a:solidFill>
                  <a:schemeClr val="bg1"/>
                </a:solidFill>
                <a:latin typeface="Arial" panose="020B0604020202020204" pitchFamily="34" charset="0"/>
                <a:cs typeface="Arial" panose="020B0604020202020204" pitchFamily="34" charset="0"/>
              </a:rPr>
              <a:t> QL đồ ăn</a:t>
            </a:r>
          </a:p>
        </p:txBody>
      </p:sp>
      <p:pic>
        <p:nvPicPr>
          <p:cNvPr id="4" name="Picture 3">
            <a:extLst>
              <a:ext uri="{FF2B5EF4-FFF2-40B4-BE49-F238E27FC236}">
                <a16:creationId xmlns:a16="http://schemas.microsoft.com/office/drawing/2014/main" id="{592FB7E0-1CEC-4E8F-BEF6-8F4D04243BFC}"/>
              </a:ext>
            </a:extLst>
          </p:cNvPr>
          <p:cNvPicPr>
            <a:picLocks noChangeAspect="1"/>
          </p:cNvPicPr>
          <p:nvPr/>
        </p:nvPicPr>
        <p:blipFill rotWithShape="1">
          <a:blip r:embed="rId2"/>
          <a:srcRect l="22442" t="18807" r="22110" b="22787"/>
          <a:stretch/>
        </p:blipFill>
        <p:spPr bwMode="auto">
          <a:xfrm>
            <a:off x="2880748" y="520775"/>
            <a:ext cx="8874205" cy="58164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6015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ounded Rectangle 3"/>
          <p:cNvSpPr/>
          <p:nvPr/>
        </p:nvSpPr>
        <p:spPr>
          <a:xfrm>
            <a:off x="1967946" y="2761916"/>
            <a:ext cx="8256106" cy="1334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bg1">
                    <a:lumMod val="95000"/>
                  </a:schemeClr>
                </a:solidFill>
                <a:latin typeface="Arial" panose="020B0604020202020204" pitchFamily="34" charset="0"/>
                <a:cs typeface="Arial" panose="020B0604020202020204" pitchFamily="34" charset="0"/>
              </a:rPr>
              <a:t>Tổng kết</a:t>
            </a:r>
          </a:p>
        </p:txBody>
      </p:sp>
    </p:spTree>
    <p:extLst>
      <p:ext uri="{BB962C8B-B14F-4D97-AF65-F5344CB8AC3E}">
        <p14:creationId xmlns:p14="http://schemas.microsoft.com/office/powerpoint/2010/main" val="355174707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358832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Arial" panose="020B0604020202020204" pitchFamily="34" charset="0"/>
                <a:cs typeface="Arial" panose="020B0604020202020204" pitchFamily="34" charset="0"/>
              </a:rPr>
              <a:t>Kết quả nhận được</a:t>
            </a:r>
          </a:p>
        </p:txBody>
      </p:sp>
      <p:sp>
        <p:nvSpPr>
          <p:cNvPr id="4" name="Rounded Rectangle 3"/>
          <p:cNvSpPr/>
          <p:nvPr/>
        </p:nvSpPr>
        <p:spPr>
          <a:xfrm>
            <a:off x="538766" y="1622738"/>
            <a:ext cx="11114467" cy="4275786"/>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nSpc>
                <a:spcPct val="150000"/>
              </a:lnSpc>
            </a:pPr>
            <a:r>
              <a:rPr lang="en-US" sz="2400" b="1" i="1">
                <a:latin typeface="Arial" panose="020B0604020202020204" pitchFamily="34" charset="0"/>
                <a:cs typeface="Arial" panose="020B0604020202020204" pitchFamily="34" charset="0"/>
              </a:rPr>
              <a:t>Lý thuyết</a:t>
            </a:r>
            <a:endParaRPr lang="vi-VN"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AU" sz="2400">
                <a:latin typeface="Arial" panose="020B0604020202020204" pitchFamily="34" charset="0"/>
                <a:cs typeface="Arial" panose="020B0604020202020204" pitchFamily="34" charset="0"/>
              </a:rPr>
              <a:t>Sử dụng ngôn ngữ mô hình hóa UML trong phân tích thiết kế hệ thống để có cái nhìn bao quát và đầy đủ về hệ thống nắm bắt trọn vẹn được các yêu cầu của người dùng</a:t>
            </a:r>
            <a:endParaRPr lang="vi-VN" sz="240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AU" sz="2400">
                <a:latin typeface="Arial" panose="020B0604020202020204" pitchFamily="34" charset="0"/>
                <a:cs typeface="Arial" panose="020B0604020202020204" pitchFamily="34" charset="0"/>
              </a:rPr>
              <a:t>Ứng dụng được ngôn ngữ lập trình C# kết hợp với Winform và SQL server để xây dựng nên phần mềm.</a:t>
            </a:r>
            <a:endParaRPr lang="vi-VN"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769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358832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Arial" panose="020B0604020202020204" pitchFamily="34" charset="0"/>
                <a:cs typeface="Arial" panose="020B0604020202020204" pitchFamily="34" charset="0"/>
              </a:rPr>
              <a:t>Kết quả nhận được</a:t>
            </a:r>
          </a:p>
        </p:txBody>
      </p:sp>
      <p:sp>
        <p:nvSpPr>
          <p:cNvPr id="4" name="Rounded Rectangle 3"/>
          <p:cNvSpPr/>
          <p:nvPr/>
        </p:nvSpPr>
        <p:spPr>
          <a:xfrm>
            <a:off x="538766" y="1571221"/>
            <a:ext cx="11114467" cy="4340181"/>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lvl="0">
              <a:lnSpc>
                <a:spcPct val="150000"/>
              </a:lnSpc>
            </a:pPr>
            <a:r>
              <a:rPr lang="en-AU" sz="2400" b="1">
                <a:latin typeface="Arial" panose="020B0604020202020204" pitchFamily="34" charset="0"/>
                <a:cs typeface="Arial" panose="020B0604020202020204" pitchFamily="34" charset="0"/>
              </a:rPr>
              <a:t>Phần mềm</a:t>
            </a:r>
            <a:endParaRPr lang="vi-VN" sz="240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en-AU" sz="2400">
                <a:latin typeface="Arial" panose="020B0604020202020204" pitchFamily="34" charset="0"/>
                <a:cs typeface="Arial" panose="020B0604020202020204" pitchFamily="34" charset="0"/>
              </a:rPr>
              <a:t>Xây dựng được phần mềm với các chức năng:</a:t>
            </a:r>
            <a:endParaRPr lang="vi-VN" sz="240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en-AU" sz="2400">
                <a:latin typeface="Arial" panose="020B0604020202020204" pitchFamily="34" charset="0"/>
                <a:cs typeface="Arial" panose="020B0604020202020204" pitchFamily="34" charset="0"/>
              </a:rPr>
              <a:t>Quản trị viên: quản lý được đồ ăn, danh mục, tài khoản, … và các chức năng của nhân </a:t>
            </a:r>
            <a:r>
              <a:rPr lang="en-US" sz="2400">
                <a:latin typeface="Arial" panose="020B0604020202020204" pitchFamily="34" charset="0"/>
                <a:cs typeface="Arial" panose="020B0604020202020204" pitchFamily="34" charset="0"/>
              </a:rPr>
              <a:t>viên.</a:t>
            </a:r>
            <a:endParaRPr lang="vi-VN" sz="240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Nhân viên: Thêm món cho khách, thanh toán, ….</a:t>
            </a:r>
            <a:endParaRPr lang="vi-VN" sz="240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en-AU" sz="2400">
                <a:latin typeface="Arial" panose="020B0604020202020204" pitchFamily="34" charset="0"/>
                <a:cs typeface="Arial" panose="020B0604020202020204" pitchFamily="34" charset="0"/>
              </a:rPr>
              <a:t>Phần mềm quản lý </a:t>
            </a:r>
            <a:r>
              <a:rPr lang="en-US" sz="2400">
                <a:latin typeface="Arial" panose="020B0604020202020204" pitchFamily="34" charset="0"/>
                <a:cs typeface="Arial" panose="020B0604020202020204" pitchFamily="34" charset="0"/>
              </a:rPr>
              <a:t>cafe SC</a:t>
            </a:r>
            <a:endParaRPr lang="vi-VN" sz="240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en-AU" sz="2400">
                <a:latin typeface="Arial" panose="020B0604020202020204" pitchFamily="34" charset="0"/>
                <a:cs typeface="Arial" panose="020B0604020202020204" pitchFamily="34" charset="0"/>
              </a:rPr>
              <a:t>Xem thông kê đơn hàng</a:t>
            </a:r>
            <a:endParaRPr lang="vi-VN"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706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4558145"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Hướng</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phát</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triên</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đề</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tài</a:t>
            </a:r>
            <a:endParaRPr lang="en-US" sz="2800" b="1">
              <a:solidFill>
                <a:schemeClr val="bg1"/>
              </a:solidFill>
              <a:latin typeface="Arial" panose="020B0604020202020204" pitchFamily="34" charset="0"/>
              <a:cs typeface="Arial" panose="020B0604020202020204" pitchFamily="34" charset="0"/>
            </a:endParaRPr>
          </a:p>
        </p:txBody>
      </p:sp>
      <p:sp>
        <p:nvSpPr>
          <p:cNvPr id="4" name="Rounded Rectangle 3"/>
          <p:cNvSpPr/>
          <p:nvPr/>
        </p:nvSpPr>
        <p:spPr>
          <a:xfrm>
            <a:off x="1904997" y="2389912"/>
            <a:ext cx="7786257" cy="644234"/>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vi-VN" sz="2400">
                <a:latin typeface="Arial" panose="020B0604020202020204" pitchFamily="34" charset="0"/>
                <a:cs typeface="Arial" panose="020B0604020202020204" pitchFamily="34" charset="0"/>
              </a:rPr>
              <a:t>Hệ thống còn nhiều chức năng chưa được cập nhật.</a:t>
            </a:r>
          </a:p>
        </p:txBody>
      </p:sp>
      <p:sp>
        <p:nvSpPr>
          <p:cNvPr id="6" name="Rounded Rectangle 5"/>
          <p:cNvSpPr/>
          <p:nvPr/>
        </p:nvSpPr>
        <p:spPr>
          <a:xfrm>
            <a:off x="1904997" y="3630183"/>
            <a:ext cx="7786257" cy="929840"/>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vi-VN" sz="2400">
                <a:latin typeface="Arial" panose="020B0604020202020204" pitchFamily="34" charset="0"/>
                <a:cs typeface="Arial" panose="020B0604020202020204" pitchFamily="34" charset="0"/>
              </a:rPr>
              <a:t>Sẽ bổ sung thêm dần các chức năng trong quá trình sử dụng của khách hàng.</a:t>
            </a:r>
          </a:p>
        </p:txBody>
      </p:sp>
      <p:sp>
        <p:nvSpPr>
          <p:cNvPr id="11" name="Rounded Rectangle 10"/>
          <p:cNvSpPr/>
          <p:nvPr/>
        </p:nvSpPr>
        <p:spPr>
          <a:xfrm>
            <a:off x="1904996" y="4863238"/>
            <a:ext cx="7786257" cy="929840"/>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err="1">
                <a:latin typeface="Arial" panose="020B0604020202020204" pitchFamily="34" charset="0"/>
                <a:cs typeface="Arial" panose="020B0604020202020204" pitchFamily="34" charset="0"/>
              </a:rPr>
              <a:t>Các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chức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năng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chưa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hoàn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thiện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sẽ</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được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hoàn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thiện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dần</a:t>
            </a:r>
            <a:r>
              <a:rPr lang="en-US" sz="2400">
                <a:latin typeface="Arial" panose="020B0604020202020204" pitchFamily="34" charset="0"/>
                <a:cs typeface="Arial" panose="020B0604020202020204" pitchFamily="34" charset="0"/>
              </a:rPr>
              <a:t>.</a:t>
            </a:r>
            <a:endParaRPr lang="vi-VN"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917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0"/>
            <a:ext cx="4558145"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bg1"/>
                </a:solidFill>
                <a:latin typeface="Arial" panose="020B0604020202020204" pitchFamily="34" charset="0"/>
                <a:cs typeface="Arial" panose="020B0604020202020204" pitchFamily="34" charset="0"/>
              </a:rPr>
              <a:t>Kết</a:t>
            </a:r>
            <a:r>
              <a:rPr lang="en-US" sz="2800" b="1">
                <a:solidFill>
                  <a:schemeClr val="bg1"/>
                </a:solidFill>
                <a:latin typeface="Arial" panose="020B0604020202020204" pitchFamily="34" charset="0"/>
                <a:cs typeface="Arial" panose="020B0604020202020204" pitchFamily="34" charset="0"/>
              </a:rPr>
              <a:t> luận</a:t>
            </a:r>
          </a:p>
        </p:txBody>
      </p:sp>
      <p:sp>
        <p:nvSpPr>
          <p:cNvPr id="6" name="Rounded Rectangle 5"/>
          <p:cNvSpPr/>
          <p:nvPr/>
        </p:nvSpPr>
        <p:spPr>
          <a:xfrm>
            <a:off x="443175" y="1120463"/>
            <a:ext cx="11305650" cy="573753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vi-VN" sz="24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5E052C2-B200-4D6B-B92D-51230597BD97}"/>
              </a:ext>
            </a:extLst>
          </p:cNvPr>
          <p:cNvSpPr txBox="1"/>
          <p:nvPr/>
        </p:nvSpPr>
        <p:spPr>
          <a:xfrm>
            <a:off x="776829" y="1236921"/>
            <a:ext cx="10638341" cy="5909310"/>
          </a:xfrm>
          <a:prstGeom prst="rect">
            <a:avLst/>
          </a:prstGeom>
          <a:noFill/>
        </p:spPr>
        <p:txBody>
          <a:bodyPr wrap="square" rtlCol="0">
            <a:spAutoFit/>
          </a:bodyPr>
          <a:lstStyle/>
          <a:p>
            <a:pPr>
              <a:lnSpc>
                <a:spcPct val="150000"/>
              </a:lnSpc>
            </a:pPr>
            <a:r>
              <a:rPr lang="vi-VN" sz="2400">
                <a:latin typeface="Arial" panose="020B0604020202020204" pitchFamily="34" charset="0"/>
                <a:cs typeface="Arial" panose="020B0604020202020204" pitchFamily="34" charset="0"/>
              </a:rPr>
              <a:t>	Qua quá trình </a:t>
            </a:r>
            <a:r>
              <a:rPr lang="en-US" sz="2400">
                <a:latin typeface="Arial" panose="020B0604020202020204" pitchFamily="34" charset="0"/>
                <a:cs typeface="Arial" panose="020B0604020202020204" pitchFamily="34" charset="0"/>
              </a:rPr>
              <a:t>tìm hiểu về C# và thiết kế phần mềm quản lý quán café SC</a:t>
            </a:r>
            <a:r>
              <a:rPr lang="vi-VN" sz="2400">
                <a:latin typeface="Arial" panose="020B0604020202020204" pitchFamily="34" charset="0"/>
                <a:cs typeface="Arial" panose="020B0604020202020204" pitchFamily="34" charset="0"/>
              </a:rPr>
              <a:t>, cộng thêm sự chỉ bảo tận tình của cô </a:t>
            </a:r>
            <a:r>
              <a:rPr lang="en-US" sz="2400">
                <a:latin typeface="Arial" panose="020B0604020202020204" pitchFamily="34" charset="0"/>
                <a:cs typeface="Arial" panose="020B0604020202020204" pitchFamily="34" charset="0"/>
              </a:rPr>
              <a:t>NGUYỄN THU HƯƠNG</a:t>
            </a:r>
            <a:r>
              <a:rPr lang="vi-VN" sz="2400">
                <a:latin typeface="Arial" panose="020B0604020202020204" pitchFamily="34" charset="0"/>
                <a:cs typeface="Arial" panose="020B0604020202020204" pitchFamily="34" charset="0"/>
              </a:rPr>
              <a:t>, em đã phần nào hiểu được quy trình, cách thức xây dưng một hệ thống.</a:t>
            </a:r>
          </a:p>
          <a:p>
            <a:pPr>
              <a:lnSpc>
                <a:spcPct val="150000"/>
              </a:lnSpc>
            </a:pPr>
            <a:r>
              <a:rPr lang="vi-VN" sz="2400">
                <a:latin typeface="Arial" panose="020B0604020202020204" pitchFamily="34" charset="0"/>
                <a:cs typeface="Arial" panose="020B0604020202020204" pitchFamily="34" charset="0"/>
              </a:rPr>
              <a:t>	Em đã hiểu hơn về các biểu đồ trong ngôn ngữ UML như use case, biểu đồ hoạt động, biểu đồ trình tự, biểu đồ lớp, ... và thấy được tầm quan trọng của các biểu đồ đó trong các dự án. Mặc dù đã hệ thống đã hoàn thành, nhưng nó vẫn còn rất nhiều mặt hạn chế và vấn đề tồn tại. Và trong thời gian tới em sẽ cố gắng khác phục các hạn chế, những vấn đề chưa được tốt và bổ sung thêm những chức năng mới cho hệ thống. Em xin chân thành cảm ơn!</a:t>
            </a:r>
          </a:p>
          <a:p>
            <a:endParaRPr 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235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ounded Rectangle 3"/>
          <p:cNvSpPr/>
          <p:nvPr/>
        </p:nvSpPr>
        <p:spPr>
          <a:xfrm>
            <a:off x="1967946" y="2761916"/>
            <a:ext cx="8256106" cy="1334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err="1">
                <a:solidFill>
                  <a:schemeClr val="bg1">
                    <a:lumMod val="95000"/>
                  </a:schemeClr>
                </a:solidFill>
                <a:latin typeface="Arial" panose="020B0604020202020204" pitchFamily="34" charset="0"/>
                <a:cs typeface="Arial" panose="020B0604020202020204" pitchFamily="34" charset="0"/>
              </a:rPr>
              <a:t>Tổng</a:t>
            </a:r>
            <a:r>
              <a:rPr lang="en-US" sz="3600" b="1">
                <a:solidFill>
                  <a:schemeClr val="bg1">
                    <a:lumMod val="95000"/>
                  </a:schemeClr>
                </a:solidFill>
                <a:latin typeface="Arial" panose="020B0604020202020204" pitchFamily="34" charset="0"/>
                <a:cs typeface="Arial" panose="020B0604020202020204" pitchFamily="34" charset="0"/>
              </a:rPr>
              <a:t> quan</a:t>
            </a:r>
          </a:p>
        </p:txBody>
      </p:sp>
    </p:spTree>
    <p:extLst>
      <p:ext uri="{BB962C8B-B14F-4D97-AF65-F5344CB8AC3E}">
        <p14:creationId xmlns:p14="http://schemas.microsoft.com/office/powerpoint/2010/main" val="34423978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3049280" y="3044279"/>
            <a:ext cx="6093439"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Thanks For Watching</a:t>
            </a:r>
            <a:r>
              <a:rPr lang="en-US" b="1">
                <a:latin typeface="Arial" panose="020B0604020202020204" pitchFamily="34" charset="0"/>
                <a:cs typeface="Arial" panose="020B0604020202020204" pitchFamily="34" charset="0"/>
              </a:rPr>
              <a:t>!</a:t>
            </a:r>
            <a:endParaRPr lang="vi-VN"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Pentagon 4"/>
          <p:cNvSpPr/>
          <p:nvPr/>
        </p:nvSpPr>
        <p:spPr>
          <a:xfrm>
            <a:off x="1" y="0"/>
            <a:ext cx="2438400"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lumMod val="95000"/>
                  </a:schemeClr>
                </a:solidFill>
                <a:latin typeface="Arial" panose="020B0604020202020204" pitchFamily="34" charset="0"/>
                <a:cs typeface="Arial" panose="020B0604020202020204" pitchFamily="34" charset="0"/>
              </a:rPr>
              <a:t>Đặt</a:t>
            </a:r>
            <a:r>
              <a:rPr lang="en-US" sz="2800" b="1">
                <a:solidFill>
                  <a:schemeClr val="bg1">
                    <a:lumMod val="95000"/>
                  </a:schemeClr>
                </a:solidFill>
                <a:latin typeface="Arial" panose="020B0604020202020204" pitchFamily="34" charset="0"/>
                <a:cs typeface="Arial" panose="020B0604020202020204" pitchFamily="34" charset="0"/>
              </a:rPr>
              <a:t> </a:t>
            </a:r>
            <a:r>
              <a:rPr lang="en-US" sz="2800" b="1" err="1">
                <a:solidFill>
                  <a:schemeClr val="bg1">
                    <a:lumMod val="95000"/>
                  </a:schemeClr>
                </a:solidFill>
                <a:latin typeface="Arial" panose="020B0604020202020204" pitchFamily="34" charset="0"/>
                <a:cs typeface="Arial" panose="020B0604020202020204" pitchFamily="34" charset="0"/>
              </a:rPr>
              <a:t>vấn</a:t>
            </a:r>
            <a:r>
              <a:rPr lang="en-US" sz="2800" b="1">
                <a:solidFill>
                  <a:schemeClr val="bg1">
                    <a:lumMod val="95000"/>
                  </a:schemeClr>
                </a:solidFill>
                <a:latin typeface="Arial" panose="020B0604020202020204" pitchFamily="34" charset="0"/>
                <a:cs typeface="Arial" panose="020B0604020202020204" pitchFamily="34" charset="0"/>
              </a:rPr>
              <a:t> </a:t>
            </a:r>
            <a:r>
              <a:rPr lang="en-US" sz="2800" b="1" err="1">
                <a:solidFill>
                  <a:schemeClr val="bg1">
                    <a:lumMod val="95000"/>
                  </a:schemeClr>
                </a:solidFill>
                <a:latin typeface="Arial" panose="020B0604020202020204" pitchFamily="34" charset="0"/>
                <a:cs typeface="Arial" panose="020B0604020202020204" pitchFamily="34" charset="0"/>
              </a:rPr>
              <a:t>đề</a:t>
            </a:r>
            <a:endParaRPr lang="en-US" sz="2800" b="1">
              <a:solidFill>
                <a:schemeClr val="bg1">
                  <a:lumMod val="95000"/>
                </a:schemeClr>
              </a:solidFill>
              <a:latin typeface="Arial" panose="020B0604020202020204" pitchFamily="34" charset="0"/>
              <a:cs typeface="Arial" panose="020B0604020202020204" pitchFamily="34" charset="0"/>
            </a:endParaRPr>
          </a:p>
        </p:txBody>
      </p:sp>
      <p:sp>
        <p:nvSpPr>
          <p:cNvPr id="6" name="Rounded Rectangle 5"/>
          <p:cNvSpPr/>
          <p:nvPr/>
        </p:nvSpPr>
        <p:spPr>
          <a:xfrm>
            <a:off x="1066799" y="2694707"/>
            <a:ext cx="3699166" cy="224443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solidFill>
                <a:latin typeface="Arial" panose="020B0604020202020204" pitchFamily="34" charset="0"/>
                <a:cs typeface="Arial" panose="020B0604020202020204" pitchFamily="34" charset="0"/>
              </a:rPr>
              <a:t>Hiện</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này</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còn</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rất</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nhiều</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cửa</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hàng</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coffe</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trà</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sữa</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còn</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quản</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lý</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theo</a:t>
            </a:r>
            <a:r>
              <a:rPr lang="en-US" sz="2400">
                <a:solidFill>
                  <a:schemeClr val="tx1"/>
                </a:solidFill>
                <a:latin typeface="Arial" panose="020B0604020202020204" pitchFamily="34" charset="0"/>
                <a:cs typeface="Arial" panose="020B0604020202020204" pitchFamily="34" charset="0"/>
              </a:rPr>
              <a:t> </a:t>
            </a:r>
            <a:r>
              <a:rPr lang="en-US" sz="2400" err="1">
                <a:solidFill>
                  <a:schemeClr val="tx1"/>
                </a:solidFill>
                <a:latin typeface="Arial" panose="020B0604020202020204" pitchFamily="34" charset="0"/>
                <a:cs typeface="Arial" panose="020B0604020202020204" pitchFamily="34" charset="0"/>
              </a:rPr>
              <a:t>kiểu</a:t>
            </a:r>
            <a:r>
              <a:rPr lang="en-US" sz="2400">
                <a:solidFill>
                  <a:schemeClr val="tx1"/>
                </a:solidFill>
                <a:latin typeface="Arial" panose="020B0604020202020204" pitchFamily="34" charset="0"/>
                <a:cs typeface="Arial" panose="020B0604020202020204" pitchFamily="34" charset="0"/>
              </a:rPr>
              <a:t> truyền </a:t>
            </a:r>
            <a:r>
              <a:rPr lang="en-US" sz="2400" err="1">
                <a:solidFill>
                  <a:schemeClr val="tx1"/>
                </a:solidFill>
                <a:latin typeface="Arial" panose="020B0604020202020204" pitchFamily="34" charset="0"/>
                <a:cs typeface="Arial" panose="020B0604020202020204" pitchFamily="34" charset="0"/>
              </a:rPr>
              <a:t>thống</a:t>
            </a:r>
            <a:r>
              <a:rPr lang="en-US" sz="2400">
                <a:solidFill>
                  <a:schemeClr val="tx1"/>
                </a:solidFill>
                <a:latin typeface="Arial" panose="020B0604020202020204" pitchFamily="34" charset="0"/>
                <a:cs typeface="Arial" panose="020B0604020202020204" pitchFamily="34" charset="0"/>
              </a:rPr>
              <a:t>.</a:t>
            </a:r>
          </a:p>
        </p:txBody>
      </p:sp>
      <p:sp>
        <p:nvSpPr>
          <p:cNvPr id="24" name="Rounded Rectangle 23"/>
          <p:cNvSpPr/>
          <p:nvPr/>
        </p:nvSpPr>
        <p:spPr>
          <a:xfrm>
            <a:off x="7509162" y="2694706"/>
            <a:ext cx="3699165" cy="224443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rial" panose="020B0604020202020204" pitchFamily="34" charset="0"/>
                <a:cs typeface="Arial" panose="020B0604020202020204" pitchFamily="34" charset="0"/>
              </a:rPr>
              <a:t>Xây dựng phần mềm quản lý quán cafe SC</a:t>
            </a:r>
          </a:p>
        </p:txBody>
      </p:sp>
      <p:sp>
        <p:nvSpPr>
          <p:cNvPr id="9" name="Right Arrow 8"/>
          <p:cNvSpPr/>
          <p:nvPr/>
        </p:nvSpPr>
        <p:spPr>
          <a:xfrm>
            <a:off x="4765965" y="3532909"/>
            <a:ext cx="2743198" cy="762000"/>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Pentagon 4"/>
          <p:cNvSpPr/>
          <p:nvPr/>
        </p:nvSpPr>
        <p:spPr>
          <a:xfrm>
            <a:off x="0" y="0"/>
            <a:ext cx="2036618"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Ưu</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điểm</a:t>
            </a:r>
            <a:endParaRPr lang="en-US" sz="2800" b="1">
              <a:solidFill>
                <a:schemeClr val="bg1"/>
              </a:solidFill>
              <a:latin typeface="Arial" panose="020B0604020202020204" pitchFamily="34" charset="0"/>
              <a:cs typeface="Arial" panose="020B0604020202020204" pitchFamily="34" charset="0"/>
            </a:endParaRPr>
          </a:p>
        </p:txBody>
      </p:sp>
      <p:sp>
        <p:nvSpPr>
          <p:cNvPr id="7" name="Rounded Rectangle 6"/>
          <p:cNvSpPr/>
          <p:nvPr/>
        </p:nvSpPr>
        <p:spPr>
          <a:xfrm>
            <a:off x="1634590" y="1437900"/>
            <a:ext cx="6262747" cy="771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solidFill>
                  <a:schemeClr val="tx1">
                    <a:lumMod val="95000"/>
                    <a:lumOff val="5000"/>
                  </a:schemeClr>
                </a:solidFill>
                <a:latin typeface="Arial" panose="020B0604020202020204" pitchFamily="34" charset="0"/>
                <a:cs typeface="Arial" panose="020B0604020202020204" pitchFamily="34" charset="0"/>
              </a:rPr>
              <a:t>Giảm thiểu được</a:t>
            </a:r>
            <a:r>
              <a:rPr lang="en-US" sz="2400">
                <a:solidFill>
                  <a:schemeClr val="tx1">
                    <a:lumMod val="95000"/>
                    <a:lumOff val="5000"/>
                  </a:schemeClr>
                </a:solidFill>
                <a:latin typeface="Arial" panose="020B0604020202020204" pitchFamily="34" charset="0"/>
                <a:cs typeface="Arial" panose="020B0604020202020204" pitchFamily="34" charset="0"/>
              </a:rPr>
              <a:t> </a:t>
            </a:r>
            <a:r>
              <a:rPr lang="vi-VN" sz="2400">
                <a:solidFill>
                  <a:schemeClr val="tx1">
                    <a:lumMod val="95000"/>
                    <a:lumOff val="5000"/>
                  </a:schemeClr>
                </a:solidFill>
                <a:latin typeface="Arial" panose="020B0604020202020204" pitchFamily="34" charset="0"/>
                <a:cs typeface="Arial" panose="020B0604020202020204" pitchFamily="34" charset="0"/>
              </a:rPr>
              <a:t>chi phí </a:t>
            </a:r>
            <a:r>
              <a:rPr lang="en-US" sz="2400" err="1">
                <a:solidFill>
                  <a:schemeClr val="tx1">
                    <a:lumMod val="95000"/>
                    <a:lumOff val="5000"/>
                  </a:schemeClr>
                </a:solidFill>
                <a:latin typeface="Arial" panose="020B0604020202020204" pitchFamily="34" charset="0"/>
                <a:cs typeface="Arial" panose="020B0604020202020204" pitchFamily="34" charset="0"/>
              </a:rPr>
              <a:t>nhân</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sự</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nhân</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viên</a:t>
            </a:r>
            <a:endParaRPr lang="vi-VN" sz="240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ounded Rectangle 7"/>
          <p:cNvSpPr/>
          <p:nvPr/>
        </p:nvSpPr>
        <p:spPr>
          <a:xfrm>
            <a:off x="2258043" y="2691518"/>
            <a:ext cx="6262747" cy="771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lumMod val="95000"/>
                    <a:lumOff val="5000"/>
                  </a:schemeClr>
                </a:solidFill>
                <a:latin typeface="Arial" panose="020B0604020202020204" pitchFamily="34" charset="0"/>
                <a:cs typeface="Arial" panose="020B0604020202020204" pitchFamily="34" charset="0"/>
              </a:rPr>
              <a:t>Dễ</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dàng</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quản</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lý</a:t>
            </a:r>
            <a:r>
              <a:rPr lang="en-US" sz="2400">
                <a:solidFill>
                  <a:schemeClr val="tx1">
                    <a:lumMod val="95000"/>
                    <a:lumOff val="5000"/>
                  </a:schemeClr>
                </a:solidFill>
                <a:latin typeface="Arial" panose="020B0604020202020204" pitchFamily="34" charset="0"/>
                <a:cs typeface="Arial" panose="020B0604020202020204" pitchFamily="34" charset="0"/>
              </a:rPr>
              <a:t> cửa hàng</a:t>
            </a:r>
            <a:endParaRPr lang="vi-VN" sz="2400">
              <a:solidFill>
                <a:schemeClr val="tx1">
                  <a:lumMod val="95000"/>
                  <a:lumOff val="5000"/>
                </a:schemeClr>
              </a:solidFill>
              <a:latin typeface="Arial" panose="020B0604020202020204" pitchFamily="34" charset="0"/>
              <a:cs typeface="Arial" panose="020B0604020202020204" pitchFamily="34" charset="0"/>
            </a:endParaRPr>
          </a:p>
        </p:txBody>
      </p:sp>
      <p:sp>
        <p:nvSpPr>
          <p:cNvPr id="10" name="Rounded Rectangle 9"/>
          <p:cNvSpPr/>
          <p:nvPr/>
        </p:nvSpPr>
        <p:spPr>
          <a:xfrm>
            <a:off x="2881496" y="3945136"/>
            <a:ext cx="6262747" cy="771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lumMod val="95000"/>
                    <a:lumOff val="5000"/>
                  </a:schemeClr>
                </a:solidFill>
                <a:latin typeface="Arial" panose="020B0604020202020204" pitchFamily="34" charset="0"/>
                <a:cs typeface="Arial" panose="020B0604020202020204" pitchFamily="34" charset="0"/>
              </a:rPr>
              <a:t>Hệ</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thống</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cho</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phép</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đặt</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đơn</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nhanh</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chóng</a:t>
            </a:r>
            <a:endParaRPr lang="vi-VN" sz="2400">
              <a:solidFill>
                <a:schemeClr val="tx1">
                  <a:lumMod val="95000"/>
                  <a:lumOff val="5000"/>
                </a:schemeClr>
              </a:solidFill>
              <a:latin typeface="Arial" panose="020B0604020202020204" pitchFamily="34" charset="0"/>
              <a:cs typeface="Arial" panose="020B0604020202020204" pitchFamily="34" charset="0"/>
            </a:endParaRPr>
          </a:p>
        </p:txBody>
      </p:sp>
      <p:sp>
        <p:nvSpPr>
          <p:cNvPr id="11" name="Rounded Rectangle 10"/>
          <p:cNvSpPr/>
          <p:nvPr/>
        </p:nvSpPr>
        <p:spPr>
          <a:xfrm>
            <a:off x="3504949" y="5198754"/>
            <a:ext cx="6262747" cy="771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lumMod val="95000"/>
                    <a:lumOff val="5000"/>
                  </a:schemeClr>
                </a:solidFill>
                <a:latin typeface="Arial" panose="020B0604020202020204" pitchFamily="34" charset="0"/>
                <a:cs typeface="Arial" panose="020B0604020202020204" pitchFamily="34" charset="0"/>
              </a:rPr>
              <a:t>Dễ</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dàng</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sử</a:t>
            </a:r>
            <a:r>
              <a:rPr lang="en-US" sz="2400">
                <a:solidFill>
                  <a:schemeClr val="tx1">
                    <a:lumMod val="95000"/>
                    <a:lumOff val="5000"/>
                  </a:schemeClr>
                </a:solidFill>
                <a:latin typeface="Arial" panose="020B0604020202020204" pitchFamily="34" charset="0"/>
                <a:cs typeface="Arial" panose="020B0604020202020204" pitchFamily="34" charset="0"/>
              </a:rPr>
              <a:t> dụng</a:t>
            </a:r>
            <a:endParaRPr lang="vi-VN" sz="240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6067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Pentagon 4"/>
          <p:cNvSpPr/>
          <p:nvPr/>
        </p:nvSpPr>
        <p:spPr>
          <a:xfrm>
            <a:off x="0" y="0"/>
            <a:ext cx="2770909"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bg1"/>
                </a:solidFill>
                <a:latin typeface="Arial" panose="020B0604020202020204" pitchFamily="34" charset="0"/>
                <a:cs typeface="Arial" panose="020B0604020202020204" pitchFamily="34" charset="0"/>
              </a:rPr>
              <a:t>Nhược</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điểm</a:t>
            </a:r>
            <a:endParaRPr lang="en-US" sz="2800" b="1">
              <a:solidFill>
                <a:schemeClr val="bg1"/>
              </a:solidFill>
              <a:latin typeface="Arial" panose="020B0604020202020204" pitchFamily="34" charset="0"/>
              <a:cs typeface="Arial" panose="020B0604020202020204" pitchFamily="34" charset="0"/>
            </a:endParaRPr>
          </a:p>
        </p:txBody>
      </p:sp>
      <p:sp>
        <p:nvSpPr>
          <p:cNvPr id="7" name="Rounded Rectangle 6"/>
          <p:cNvSpPr/>
          <p:nvPr/>
        </p:nvSpPr>
        <p:spPr>
          <a:xfrm>
            <a:off x="1080408" y="1437900"/>
            <a:ext cx="6262747" cy="771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lumMod val="95000"/>
                    <a:lumOff val="5000"/>
                  </a:schemeClr>
                </a:solidFill>
                <a:latin typeface="Arial" panose="020B0604020202020204" pitchFamily="34" charset="0"/>
                <a:cs typeface="Arial" panose="020B0604020202020204" pitchFamily="34" charset="0"/>
              </a:rPr>
              <a:t>Còn</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một</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số</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chức</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năng</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chưa</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hoàn</a:t>
            </a:r>
            <a:r>
              <a:rPr lang="en-US" sz="2400">
                <a:solidFill>
                  <a:schemeClr val="tx1">
                    <a:lumMod val="95000"/>
                    <a:lumOff val="5000"/>
                  </a:schemeClr>
                </a:solidFill>
                <a:latin typeface="Arial" panose="020B0604020202020204" pitchFamily="34" charset="0"/>
                <a:cs typeface="Arial" panose="020B0604020202020204" pitchFamily="34" charset="0"/>
              </a:rPr>
              <a:t> </a:t>
            </a:r>
            <a:r>
              <a:rPr lang="en-US" sz="2400" err="1">
                <a:solidFill>
                  <a:schemeClr val="tx1">
                    <a:lumMod val="95000"/>
                    <a:lumOff val="5000"/>
                  </a:schemeClr>
                </a:solidFill>
                <a:latin typeface="Arial" panose="020B0604020202020204" pitchFamily="34" charset="0"/>
                <a:cs typeface="Arial" panose="020B0604020202020204" pitchFamily="34" charset="0"/>
              </a:rPr>
              <a:t>thiện</a:t>
            </a:r>
            <a:endParaRPr lang="vi-VN" sz="240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ounded Rectangle 7"/>
          <p:cNvSpPr/>
          <p:nvPr/>
        </p:nvSpPr>
        <p:spPr>
          <a:xfrm>
            <a:off x="1828552" y="2691518"/>
            <a:ext cx="6886200" cy="771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solidFill>
                  <a:schemeClr val="tx1">
                    <a:lumMod val="95000"/>
                    <a:lumOff val="5000"/>
                  </a:schemeClr>
                </a:solidFill>
                <a:latin typeface="Arial" panose="020B0604020202020204" pitchFamily="34" charset="0"/>
                <a:cs typeface="Arial" panose="020B0604020202020204" pitchFamily="34" charset="0"/>
              </a:rPr>
              <a:t>Giao diện còn chưa đẹp đẽ</a:t>
            </a:r>
          </a:p>
        </p:txBody>
      </p:sp>
    </p:spTree>
    <p:extLst>
      <p:ext uri="{BB962C8B-B14F-4D97-AF65-F5344CB8AC3E}">
        <p14:creationId xmlns:p14="http://schemas.microsoft.com/office/powerpoint/2010/main" val="3727725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1" y="0"/>
            <a:ext cx="7297445"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Arial" panose="020B0604020202020204" pitchFamily="34" charset="0"/>
                <a:cs typeface="Arial" panose="020B0604020202020204" pitchFamily="34" charset="0"/>
              </a:rPr>
              <a:t>Ngôn ngữ sử dụng xây dựng phần mềm</a:t>
            </a:r>
          </a:p>
        </p:txBody>
      </p:sp>
      <p:sp>
        <p:nvSpPr>
          <p:cNvPr id="15" name="TextBox 14"/>
          <p:cNvSpPr txBox="1"/>
          <p:nvPr/>
        </p:nvSpPr>
        <p:spPr>
          <a:xfrm>
            <a:off x="434082" y="1361484"/>
            <a:ext cx="9444014" cy="2239844"/>
          </a:xfrm>
          <a:prstGeom prst="rect">
            <a:avLst/>
          </a:prstGeom>
          <a:noFill/>
        </p:spPr>
        <p:txBody>
          <a:bodyPr wrap="square" rtlCol="0">
            <a:spAutoFit/>
          </a:bodyPr>
          <a:lstStyle/>
          <a:p>
            <a:pPr marL="914400" lvl="1" indent="-4572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C# </a:t>
            </a:r>
            <a:r>
              <a:rPr lang="en-US" sz="2400" err="1">
                <a:latin typeface="Arial" panose="020B0604020202020204" pitchFamily="34" charset="0"/>
                <a:cs typeface="Arial" panose="020B0604020202020204" pitchFamily="34" charset="0"/>
              </a:rPr>
              <a:t>Winform</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để</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thiết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kế</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phần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mềm</a:t>
            </a:r>
            <a:r>
              <a:rPr lang="en-US" sz="2400">
                <a:latin typeface="Arial" panose="020B0604020202020204" pitchFamily="34" charset="0"/>
                <a:cs typeface="Arial" panose="020B0604020202020204" pitchFamily="34" charset="0"/>
              </a:rPr>
              <a:t> (VD: Giao </a:t>
            </a:r>
            <a:r>
              <a:rPr lang="en-US" sz="2400" err="1">
                <a:latin typeface="Arial" panose="020B0604020202020204" pitchFamily="34" charset="0"/>
                <a:cs typeface="Arial" panose="020B0604020202020204" pitchFamily="34" charset="0"/>
              </a:rPr>
              <a:t>diện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các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chức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năng</a:t>
            </a:r>
            <a:r>
              <a:rPr lang="en-US" sz="2400">
                <a:latin typeface="Arial" panose="020B0604020202020204" pitchFamily="34" charset="0"/>
                <a:cs typeface="Arial" panose="020B0604020202020204" pitchFamily="34" charset="0"/>
              </a:rPr>
              <a:t>.)</a:t>
            </a:r>
          </a:p>
          <a:p>
            <a:pPr marL="914400" lvl="1" indent="-4572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SQL server: </a:t>
            </a:r>
            <a:r>
              <a:rPr lang="en-US" sz="2400" err="1">
                <a:latin typeface="Arial" panose="020B0604020202020204" pitchFamily="34" charset="0"/>
                <a:cs typeface="Arial" panose="020B0604020202020204" pitchFamily="34" charset="0"/>
              </a:rPr>
              <a:t>lưu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trữ</a:t>
            </a:r>
            <a:r>
              <a:rPr lang="en-US" sz="2400">
                <a:latin typeface="Arial" panose="020B0604020202020204" pitchFamily="34" charset="0"/>
                <a:cs typeface="Arial" panose="020B0604020202020204" pitchFamily="34" charset="0"/>
              </a:rPr>
              <a:t> database </a:t>
            </a:r>
            <a:r>
              <a:rPr lang="en-US" sz="2400" err="1">
                <a:latin typeface="Arial" panose="020B0604020202020204" pitchFamily="34" charset="0"/>
                <a:cs typeface="Arial" panose="020B0604020202020204" pitchFamily="34" charset="0"/>
              </a:rPr>
              <a:t>của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phần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mềm</a:t>
            </a:r>
            <a:endParaRPr lang="en-US" sz="2400">
              <a:latin typeface="Arial" panose="020B0604020202020204" pitchFamily="34" charset="0"/>
              <a:cs typeface="Arial" panose="020B0604020202020204" pitchFamily="34" charset="0"/>
            </a:endParaRPr>
          </a:p>
          <a:p>
            <a:pPr marL="914400" lvl="1" indent="-457200">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Phần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mềm</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được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thiết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kế</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theo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mô</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hình</a:t>
            </a:r>
            <a:r>
              <a:rPr lang="en-US" sz="2400">
                <a:latin typeface="Arial" panose="020B0604020202020204" pitchFamily="34" charset="0"/>
                <a:cs typeface="Arial" panose="020B0604020202020204" pitchFamily="34" charset="0"/>
              </a:rPr>
              <a:t> 3 </a:t>
            </a:r>
            <a:r>
              <a:rPr lang="en-US" sz="2400" err="1">
                <a:latin typeface="Arial" panose="020B0604020202020204" pitchFamily="34" charset="0"/>
                <a:cs typeface="Arial" panose="020B0604020202020204" pitchFamily="34" charset="0"/>
              </a:rPr>
              <a:t>lớp</a:t>
            </a:r>
            <a:r>
              <a:rPr lang="en-US" sz="2400">
                <a:latin typeface="Arial" panose="020B0604020202020204" pitchFamily="34" charset="0"/>
                <a:cs typeface="Arial" panose="020B0604020202020204" pitchFamily="34" charset="0"/>
              </a:rPr>
              <a:t> (3 layer)</a:t>
            </a:r>
          </a:p>
        </p:txBody>
      </p:sp>
      <p:sp>
        <p:nvSpPr>
          <p:cNvPr id="20" name="TextBox 19"/>
          <p:cNvSpPr txBox="1"/>
          <p:nvPr/>
        </p:nvSpPr>
        <p:spPr>
          <a:xfrm>
            <a:off x="3700011" y="5282974"/>
            <a:ext cx="1798601"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C# </a:t>
            </a:r>
            <a:r>
              <a:rPr lang="en-US" sz="2000" b="1" err="1">
                <a:latin typeface="Arial" panose="020B0604020202020204" pitchFamily="34" charset="0"/>
                <a:cs typeface="Arial" panose="020B0604020202020204" pitchFamily="34" charset="0"/>
              </a:rPr>
              <a:t>WinForm</a:t>
            </a:r>
            <a:endParaRPr lang="en-US" sz="2000" b="1">
              <a:latin typeface="Arial" panose="020B0604020202020204" pitchFamily="34" charset="0"/>
              <a:cs typeface="Arial" panose="020B0604020202020204" pitchFamily="34" charset="0"/>
            </a:endParaRPr>
          </a:p>
        </p:txBody>
      </p:sp>
      <p:sp>
        <p:nvSpPr>
          <p:cNvPr id="22" name="TextBox 21"/>
          <p:cNvSpPr txBox="1"/>
          <p:nvPr/>
        </p:nvSpPr>
        <p:spPr>
          <a:xfrm>
            <a:off x="6096000" y="5282869"/>
            <a:ext cx="1672935"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SQL Server</a:t>
            </a:r>
          </a:p>
        </p:txBody>
      </p:sp>
      <p:pic>
        <p:nvPicPr>
          <p:cNvPr id="4" name="Picture 3">
            <a:extLst>
              <a:ext uri="{FF2B5EF4-FFF2-40B4-BE49-F238E27FC236}">
                <a16:creationId xmlns:a16="http://schemas.microsoft.com/office/drawing/2014/main" id="{672E1E49-0669-4807-BBAF-465A0A5CE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253" y="3601328"/>
            <a:ext cx="1542119" cy="1514095"/>
          </a:xfrm>
          <a:prstGeom prst="rect">
            <a:avLst/>
          </a:prstGeom>
        </p:spPr>
      </p:pic>
      <p:pic>
        <p:nvPicPr>
          <p:cNvPr id="7" name="Picture 6">
            <a:extLst>
              <a:ext uri="{FF2B5EF4-FFF2-40B4-BE49-F238E27FC236}">
                <a16:creationId xmlns:a16="http://schemas.microsoft.com/office/drawing/2014/main" id="{6802FE00-8FA7-4061-BB96-D930343C3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816" y="3601328"/>
            <a:ext cx="1542119" cy="1514095"/>
          </a:xfrm>
          <a:prstGeom prst="rect">
            <a:avLst/>
          </a:prstGeom>
        </p:spPr>
      </p:pic>
    </p:spTree>
    <p:extLst>
      <p:ext uri="{BB962C8B-B14F-4D97-AF65-F5344CB8AC3E}">
        <p14:creationId xmlns:p14="http://schemas.microsoft.com/office/powerpoint/2010/main" val="345422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1" y="0"/>
            <a:ext cx="6258757" cy="955964"/>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Arial" panose="020B0604020202020204" pitchFamily="34" charset="0"/>
                <a:cs typeface="Arial" panose="020B0604020202020204" pitchFamily="34" charset="0"/>
              </a:rPr>
              <a:t>Các công cụ xây dựng phần mềm</a:t>
            </a:r>
          </a:p>
        </p:txBody>
      </p:sp>
      <p:sp>
        <p:nvSpPr>
          <p:cNvPr id="20" name="TextBox 19"/>
          <p:cNvSpPr txBox="1"/>
          <p:nvPr/>
        </p:nvSpPr>
        <p:spPr>
          <a:xfrm>
            <a:off x="989532" y="4016511"/>
            <a:ext cx="1731729"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C# </a:t>
            </a:r>
            <a:r>
              <a:rPr lang="en-US" sz="2000" b="1" err="1">
                <a:latin typeface="Arial" panose="020B0604020202020204" pitchFamily="34" charset="0"/>
                <a:cs typeface="Arial" panose="020B0604020202020204" pitchFamily="34" charset="0"/>
              </a:rPr>
              <a:t>WinForm</a:t>
            </a:r>
            <a:endParaRPr lang="en-US" sz="2000" b="1">
              <a:latin typeface="Arial" panose="020B0604020202020204" pitchFamily="34" charset="0"/>
              <a:cs typeface="Arial" panose="020B0604020202020204" pitchFamily="34" charset="0"/>
            </a:endParaRPr>
          </a:p>
        </p:txBody>
      </p:sp>
      <p:sp>
        <p:nvSpPr>
          <p:cNvPr id="22" name="TextBox 21"/>
          <p:cNvSpPr txBox="1"/>
          <p:nvPr/>
        </p:nvSpPr>
        <p:spPr>
          <a:xfrm>
            <a:off x="3004895" y="4020315"/>
            <a:ext cx="1592477"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SQL Server</a:t>
            </a:r>
          </a:p>
        </p:txBody>
      </p:sp>
      <p:pic>
        <p:nvPicPr>
          <p:cNvPr id="3" name="Picture 2">
            <a:extLst>
              <a:ext uri="{FF2B5EF4-FFF2-40B4-BE49-F238E27FC236}">
                <a16:creationId xmlns:a16="http://schemas.microsoft.com/office/drawing/2014/main" id="{165E2476-7D16-4C3F-A639-A057A7CC2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139" y="2550620"/>
            <a:ext cx="1466516" cy="1466516"/>
          </a:xfrm>
          <a:prstGeom prst="rect">
            <a:avLst/>
          </a:prstGeom>
        </p:spPr>
      </p:pic>
      <p:pic>
        <p:nvPicPr>
          <p:cNvPr id="9" name="Picture 8">
            <a:extLst>
              <a:ext uri="{FF2B5EF4-FFF2-40B4-BE49-F238E27FC236}">
                <a16:creationId xmlns:a16="http://schemas.microsoft.com/office/drawing/2014/main" id="{9B7D9EED-EF27-413E-A91F-BE54895AA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010" y="2550620"/>
            <a:ext cx="1466516" cy="1466516"/>
          </a:xfrm>
          <a:prstGeom prst="rect">
            <a:avLst/>
          </a:prstGeom>
        </p:spPr>
      </p:pic>
      <p:pic>
        <p:nvPicPr>
          <p:cNvPr id="11" name="Picture 10">
            <a:extLst>
              <a:ext uri="{FF2B5EF4-FFF2-40B4-BE49-F238E27FC236}">
                <a16:creationId xmlns:a16="http://schemas.microsoft.com/office/drawing/2014/main" id="{A93F4F51-E1EA-4DA0-AB56-2073BA1D4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347" y="2550620"/>
            <a:ext cx="1497448" cy="1466516"/>
          </a:xfrm>
          <a:prstGeom prst="rect">
            <a:avLst/>
          </a:prstGeom>
        </p:spPr>
      </p:pic>
      <p:sp>
        <p:nvSpPr>
          <p:cNvPr id="16" name="TextBox 15">
            <a:extLst>
              <a:ext uri="{FF2B5EF4-FFF2-40B4-BE49-F238E27FC236}">
                <a16:creationId xmlns:a16="http://schemas.microsoft.com/office/drawing/2014/main" id="{10D7C2D3-BFF5-42CD-9E2E-6DF90A0DFDC9}"/>
              </a:ext>
            </a:extLst>
          </p:cNvPr>
          <p:cNvSpPr txBox="1"/>
          <p:nvPr/>
        </p:nvSpPr>
        <p:spPr>
          <a:xfrm>
            <a:off x="4987226" y="4016511"/>
            <a:ext cx="1497448" cy="400110"/>
          </a:xfrm>
          <a:prstGeom prst="rect">
            <a:avLst/>
          </a:prstGeom>
          <a:noFill/>
        </p:spPr>
        <p:txBody>
          <a:bodyPr wrap="square" rtlCol="0">
            <a:spAutoFit/>
          </a:bodyPr>
          <a:lstStyle/>
          <a:p>
            <a:pPr algn="ctr"/>
            <a:r>
              <a:rPr lang="en-US" sz="2000" b="1" err="1">
                <a:latin typeface="Arial" panose="020B0604020202020204" pitchFamily="34" charset="0"/>
                <a:cs typeface="Arial" panose="020B0604020202020204" pitchFamily="34" charset="0"/>
              </a:rPr>
              <a:t>StarUML</a:t>
            </a:r>
            <a:endParaRPr lang="en-US" sz="2000" b="1">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A19F4E69-575C-4884-B23F-EF81D1396C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0150" y="2566086"/>
            <a:ext cx="1497449" cy="1451050"/>
          </a:xfrm>
          <a:prstGeom prst="rect">
            <a:avLst/>
          </a:prstGeom>
        </p:spPr>
      </p:pic>
      <p:sp>
        <p:nvSpPr>
          <p:cNvPr id="18" name="TextBox 17">
            <a:extLst>
              <a:ext uri="{FF2B5EF4-FFF2-40B4-BE49-F238E27FC236}">
                <a16:creationId xmlns:a16="http://schemas.microsoft.com/office/drawing/2014/main" id="{75B35C92-7C3F-428C-970C-23850FD77940}"/>
              </a:ext>
            </a:extLst>
          </p:cNvPr>
          <p:cNvSpPr txBox="1"/>
          <p:nvPr/>
        </p:nvSpPr>
        <p:spPr>
          <a:xfrm>
            <a:off x="7000151" y="4038071"/>
            <a:ext cx="1497448"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World</a:t>
            </a:r>
          </a:p>
        </p:txBody>
      </p:sp>
      <p:pic>
        <p:nvPicPr>
          <p:cNvPr id="17" name="Picture 16">
            <a:extLst>
              <a:ext uri="{FF2B5EF4-FFF2-40B4-BE49-F238E27FC236}">
                <a16:creationId xmlns:a16="http://schemas.microsoft.com/office/drawing/2014/main" id="{522ADF36-8363-4FC2-AF6B-D8FB369A18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4954" y="2566086"/>
            <a:ext cx="1497449" cy="1450841"/>
          </a:xfrm>
          <a:prstGeom prst="rect">
            <a:avLst/>
          </a:prstGeom>
        </p:spPr>
      </p:pic>
      <p:sp>
        <p:nvSpPr>
          <p:cNvPr id="21" name="TextBox 20">
            <a:extLst>
              <a:ext uri="{FF2B5EF4-FFF2-40B4-BE49-F238E27FC236}">
                <a16:creationId xmlns:a16="http://schemas.microsoft.com/office/drawing/2014/main" id="{E2F217BC-0659-4DE5-B777-6608D900B2E6}"/>
              </a:ext>
            </a:extLst>
          </p:cNvPr>
          <p:cNvSpPr txBox="1"/>
          <p:nvPr/>
        </p:nvSpPr>
        <p:spPr>
          <a:xfrm>
            <a:off x="8911186" y="4016511"/>
            <a:ext cx="1624983"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PowerPoint</a:t>
            </a:r>
          </a:p>
        </p:txBody>
      </p:sp>
    </p:spTree>
    <p:extLst>
      <p:ext uri="{BB962C8B-B14F-4D97-AF65-F5344CB8AC3E}">
        <p14:creationId xmlns:p14="http://schemas.microsoft.com/office/powerpoint/2010/main" val="292591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16" grpId="0"/>
      <p:bldP spid="18"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ounded Rectangle 3"/>
          <p:cNvSpPr/>
          <p:nvPr/>
        </p:nvSpPr>
        <p:spPr>
          <a:xfrm>
            <a:off x="1967946" y="2761916"/>
            <a:ext cx="8256106" cy="1334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bg1">
                    <a:lumMod val="95000"/>
                  </a:schemeClr>
                </a:solidFill>
                <a:latin typeface="Arial" panose="020B0604020202020204" pitchFamily="34" charset="0"/>
                <a:cs typeface="Arial" panose="020B0604020202020204" pitchFamily="34" charset="0"/>
              </a:rPr>
              <a:t>Khảo sát, phân tích và thiết kế cở sở dữ liệu</a:t>
            </a:r>
          </a:p>
        </p:txBody>
      </p:sp>
    </p:spTree>
    <p:extLst>
      <p:ext uri="{BB962C8B-B14F-4D97-AF65-F5344CB8AC3E}">
        <p14:creationId xmlns:p14="http://schemas.microsoft.com/office/powerpoint/2010/main" val="404295102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1231</TotalTime>
  <Words>920</Words>
  <Application>Microsoft Office PowerPoint</Application>
  <PresentationFormat>Widescreen</PresentationFormat>
  <Paragraphs>114</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Trữ</cp:lastModifiedBy>
  <cp:revision>104</cp:revision>
  <dcterms:created xsi:type="dcterms:W3CDTF">2021-09-03T05:44:00Z</dcterms:created>
  <dcterms:modified xsi:type="dcterms:W3CDTF">2023-04-10T13:23:05Z</dcterms:modified>
</cp:coreProperties>
</file>